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4" r:id="rId3"/>
    <p:sldId id="272" r:id="rId4"/>
    <p:sldId id="261" r:id="rId5"/>
    <p:sldId id="258" r:id="rId6"/>
    <p:sldId id="269" r:id="rId7"/>
    <p:sldId id="271" r:id="rId8"/>
    <p:sldId id="262" r:id="rId9"/>
    <p:sldId id="263" r:id="rId10"/>
    <p:sldId id="264" r:id="rId11"/>
    <p:sldId id="273" r:id="rId12"/>
    <p:sldId id="267" r:id="rId13"/>
    <p:sldId id="259" r:id="rId14"/>
    <p:sldId id="260" r:id="rId15"/>
    <p:sldId id="265" r:id="rId16"/>
    <p:sldId id="266" r:id="rId17"/>
    <p:sldId id="268" r:id="rId18"/>
    <p:sldId id="270" r:id="rId19"/>
    <p:sldId id="277" r:id="rId20"/>
    <p:sldId id="297" r:id="rId21"/>
    <p:sldId id="275" r:id="rId22"/>
    <p:sldId id="279" r:id="rId23"/>
    <p:sldId id="308" r:id="rId24"/>
    <p:sldId id="307" r:id="rId25"/>
    <p:sldId id="312" r:id="rId26"/>
    <p:sldId id="306" r:id="rId27"/>
    <p:sldId id="309" r:id="rId28"/>
    <p:sldId id="310" r:id="rId29"/>
    <p:sldId id="311" r:id="rId30"/>
    <p:sldId id="313" r:id="rId31"/>
    <p:sldId id="314" r:id="rId32"/>
    <p:sldId id="315" r:id="rId33"/>
    <p:sldId id="303" r:id="rId34"/>
    <p:sldId id="300" r:id="rId35"/>
    <p:sldId id="257" r:id="rId36"/>
    <p:sldId id="302" r:id="rId37"/>
    <p:sldId id="301" r:id="rId38"/>
    <p:sldId id="305" r:id="rId39"/>
    <p:sldId id="276" r:id="rId40"/>
    <p:sldId id="281" r:id="rId41"/>
    <p:sldId id="283" r:id="rId42"/>
    <p:sldId id="289" r:id="rId43"/>
    <p:sldId id="293" r:id="rId44"/>
    <p:sldId id="285" r:id="rId45"/>
    <p:sldId id="286" r:id="rId46"/>
    <p:sldId id="290" r:id="rId47"/>
    <p:sldId id="291" r:id="rId48"/>
    <p:sldId id="288" r:id="rId49"/>
    <p:sldId id="282" r:id="rId50"/>
    <p:sldId id="292" r:id="rId51"/>
    <p:sldId id="294" r:id="rId52"/>
    <p:sldId id="299" r:id="rId53"/>
    <p:sldId id="295" r:id="rId54"/>
    <p:sldId id="304" r:id="rId55"/>
    <p:sldId id="296" r:id="rId56"/>
    <p:sldId id="298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4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DE7E-284C-4F3C-9315-E33FB0DBF44D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0D5A-EDDC-40CF-A44A-70391C6F02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906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DE7E-284C-4F3C-9315-E33FB0DBF44D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0D5A-EDDC-40CF-A44A-70391C6F02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14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DE7E-284C-4F3C-9315-E33FB0DBF44D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0D5A-EDDC-40CF-A44A-70391C6F02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94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DE7E-284C-4F3C-9315-E33FB0DBF44D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0D5A-EDDC-40CF-A44A-70391C6F02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2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DE7E-284C-4F3C-9315-E33FB0DBF44D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0D5A-EDDC-40CF-A44A-70391C6F02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832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DE7E-284C-4F3C-9315-E33FB0DBF44D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0D5A-EDDC-40CF-A44A-70391C6F02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681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DE7E-284C-4F3C-9315-E33FB0DBF44D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0D5A-EDDC-40CF-A44A-70391C6F02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763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DE7E-284C-4F3C-9315-E33FB0DBF44D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0D5A-EDDC-40CF-A44A-70391C6F02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457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DE7E-284C-4F3C-9315-E33FB0DBF44D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0D5A-EDDC-40CF-A44A-70391C6F02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98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DE7E-284C-4F3C-9315-E33FB0DBF44D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0D5A-EDDC-40CF-A44A-70391C6F02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53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DE7E-284C-4F3C-9315-E33FB0DBF44D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0D5A-EDDC-40CF-A44A-70391C6F02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04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FDE7E-284C-4F3C-9315-E33FB0DBF44D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E0D5A-EDDC-40CF-A44A-70391C6F02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4086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Part%20I.html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es6.ruanyifeng.com/#docs/clas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es6.ruanyifeng.com/#docs/cla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tympanus.net/codrops/2016/04/26/the-aviator-animating-basic-3d-scene-threejs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lackthread.io/gltf-converter/" TargetMode="External"/><Relationship Id="rId2" Type="http://schemas.openxmlformats.org/officeDocument/2006/relationships/hyperlink" Target="http://www.metaseq.net/en/downloa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ngzhangmnm/cannon.js" TargetMode="External"/><Relationship Id="rId2" Type="http://schemas.openxmlformats.org/officeDocument/2006/relationships/hyperlink" Target="http://schteppe.github.io/cannon.js/docs/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shaderfrog.com/app/view/1733?view=shad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reejs.org/examples/#webgl_simple_gi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xtures.com/" TargetMode="External"/><Relationship Id="rId3" Type="http://schemas.openxmlformats.org/officeDocument/2006/relationships/hyperlink" Target="https://opengameart.org/" TargetMode="External"/><Relationship Id="rId7" Type="http://schemas.openxmlformats.org/officeDocument/2006/relationships/hyperlink" Target="https://www.mixamo.com/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dels-resource.com/" TargetMode="External"/><Relationship Id="rId5" Type="http://schemas.openxmlformats.org/officeDocument/2006/relationships/hyperlink" Target="https://hub.vroid.com/" TargetMode="External"/><Relationship Id="rId10" Type="http://schemas.openxmlformats.org/officeDocument/2006/relationships/hyperlink" Target="http://cs.brown.edu/courses/cs195u/lectures.shtml" TargetMode="External"/><Relationship Id="rId4" Type="http://schemas.openxmlformats.org/officeDocument/2006/relationships/hyperlink" Target="https://sketchfab.com/" TargetMode="External"/><Relationship Id="rId9" Type="http://schemas.openxmlformats.org/officeDocument/2006/relationships/hyperlink" Target="http://bobbyross.com/library/mpleveldesig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doob/three.js/tree/dev/examples/js" TargetMode="External"/><Relationship Id="rId2" Type="http://schemas.openxmlformats.org/officeDocument/2006/relationships/hyperlink" Target="https://github.com/mrdoob/three.js/blob/dev/build/three.min.j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threejs.org/examples/" TargetMode="External"/><Relationship Id="rId4" Type="http://schemas.openxmlformats.org/officeDocument/2006/relationships/hyperlink" Target="https://threejs.org/docs/index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7965CE-F9F6-40AF-89C8-FFD6E8692E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Html5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游戏开发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C76A206-0B03-4803-A560-3BFA03A0B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312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E05F0-3B66-4BF7-8000-65EFB0C0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光照，材质，几何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4659C6-F475-4CC7-8CE6-24AEE8EB4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const </a:t>
            </a:r>
            <a:r>
              <a:rPr lang="en-US" altLang="zh-CN" dirty="0">
                <a:solidFill>
                  <a:srgbClr val="FFFF00"/>
                </a:solidFill>
              </a:rPr>
              <a:t>light</a:t>
            </a:r>
            <a:r>
              <a:rPr lang="en-US" altLang="zh-CN" dirty="0"/>
              <a:t>=new </a:t>
            </a:r>
            <a:r>
              <a:rPr lang="en-US" altLang="zh-CN" dirty="0" err="1"/>
              <a:t>THREE.PointLight</a:t>
            </a:r>
            <a:r>
              <a:rPr lang="en-US" altLang="zh-CN" dirty="0"/>
              <a:t>()</a:t>
            </a:r>
          </a:p>
          <a:p>
            <a:pPr marL="457200" lvl="1" indent="0">
              <a:buNone/>
            </a:pPr>
            <a:r>
              <a:rPr lang="en-US" altLang="zh-CN" dirty="0" err="1">
                <a:solidFill>
                  <a:srgbClr val="FFFF00"/>
                </a:solidFill>
              </a:rPr>
              <a:t>light</a:t>
            </a:r>
            <a:r>
              <a:rPr lang="en-US" altLang="zh-CN" dirty="0" err="1"/>
              <a:t>.position.set</a:t>
            </a:r>
            <a:r>
              <a:rPr lang="en-US" altLang="zh-CN" dirty="0"/>
              <a:t>(1,3,2)</a:t>
            </a:r>
          </a:p>
          <a:p>
            <a:pPr marL="457200" lvl="1" indent="0">
              <a:buNone/>
            </a:pPr>
            <a:r>
              <a:rPr lang="en-US" altLang="zh-CN" dirty="0" err="1">
                <a:solidFill>
                  <a:srgbClr val="FF0000"/>
                </a:solidFill>
              </a:rPr>
              <a:t>scene.add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FF00"/>
                </a:solidFill>
              </a:rPr>
              <a:t>light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/>
              <a:t>const 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material</a:t>
            </a:r>
            <a:r>
              <a:rPr lang="en-US" altLang="zh-CN" dirty="0"/>
              <a:t>=new </a:t>
            </a:r>
            <a:r>
              <a:rPr lang="en-US" altLang="zh-CN" dirty="0" err="1"/>
              <a:t>THREE.MeshLambertMaterial</a:t>
            </a:r>
            <a:r>
              <a:rPr lang="en-US" altLang="zh-CN" dirty="0"/>
              <a:t>(0x11aa11)</a:t>
            </a:r>
          </a:p>
          <a:p>
            <a:pPr marL="0" indent="0">
              <a:buNone/>
            </a:pPr>
            <a:r>
              <a:rPr lang="en-US" altLang="zh-CN" dirty="0"/>
              <a:t>const </a:t>
            </a:r>
            <a:r>
              <a:rPr lang="en-US" altLang="zh-CN" dirty="0">
                <a:solidFill>
                  <a:srgbClr val="00B050"/>
                </a:solidFill>
              </a:rPr>
              <a:t>geometry</a:t>
            </a:r>
            <a:r>
              <a:rPr lang="en-US" altLang="zh-CN" dirty="0"/>
              <a:t>=new </a:t>
            </a:r>
            <a:r>
              <a:rPr lang="en-US" altLang="zh-CN" dirty="0" err="1"/>
              <a:t>THREE.CubeGeometry</a:t>
            </a:r>
            <a:r>
              <a:rPr lang="en-US" altLang="zh-CN" dirty="0"/>
              <a:t>(1,1,1)</a:t>
            </a:r>
          </a:p>
          <a:p>
            <a:pPr marL="0" indent="0">
              <a:buNone/>
            </a:pPr>
            <a:r>
              <a:rPr lang="en-US" altLang="zh-CN" dirty="0"/>
              <a:t>const </a:t>
            </a:r>
            <a:r>
              <a:rPr lang="en-US" altLang="zh-CN" dirty="0">
                <a:solidFill>
                  <a:srgbClr val="00B0F0"/>
                </a:solidFill>
              </a:rPr>
              <a:t>mesh</a:t>
            </a:r>
            <a:r>
              <a:rPr lang="en-US" altLang="zh-CN" dirty="0"/>
              <a:t>=new </a:t>
            </a:r>
            <a:r>
              <a:rPr lang="en-US" altLang="zh-CN" dirty="0" err="1"/>
              <a:t>THREE.Mesh</a:t>
            </a:r>
            <a:r>
              <a:rPr lang="en-US" altLang="zh-CN" dirty="0"/>
              <a:t>(</a:t>
            </a:r>
            <a:r>
              <a:rPr lang="en-US" altLang="zh-CN" dirty="0" err="1">
                <a:solidFill>
                  <a:srgbClr val="00B050"/>
                </a:solidFill>
              </a:rPr>
              <a:t>geometry</a:t>
            </a:r>
            <a:r>
              <a:rPr lang="en-US" altLang="zh-CN" dirty="0" err="1"/>
              <a:t>,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material</a:t>
            </a:r>
            <a:r>
              <a:rPr lang="en-US" altLang="zh-CN" dirty="0"/>
              <a:t>)</a:t>
            </a:r>
          </a:p>
          <a:p>
            <a:pPr marL="457200" lvl="1" indent="0">
              <a:buNone/>
            </a:pPr>
            <a:r>
              <a:rPr lang="en-US" altLang="zh-CN" dirty="0" err="1">
                <a:solidFill>
                  <a:srgbClr val="00B0F0"/>
                </a:solidFill>
              </a:rPr>
              <a:t>mesh</a:t>
            </a:r>
            <a:r>
              <a:rPr lang="en-US" altLang="zh-CN" dirty="0" err="1"/>
              <a:t>.position.set</a:t>
            </a:r>
            <a:r>
              <a:rPr lang="en-US" altLang="zh-CN" dirty="0"/>
              <a:t>(0,0,0)</a:t>
            </a:r>
          </a:p>
          <a:p>
            <a:pPr marL="457200" lvl="1" indent="0">
              <a:buNone/>
            </a:pPr>
            <a:r>
              <a:rPr lang="en-US" altLang="zh-CN" dirty="0" err="1">
                <a:solidFill>
                  <a:srgbClr val="00B0F0"/>
                </a:solidFill>
              </a:rPr>
              <a:t>mesh</a:t>
            </a:r>
            <a:r>
              <a:rPr lang="en-US" altLang="zh-CN" dirty="0" err="1"/>
              <a:t>.rotateX</a:t>
            </a:r>
            <a:r>
              <a:rPr lang="en-US" altLang="zh-CN" dirty="0"/>
              <a:t>(3.14)</a:t>
            </a:r>
          </a:p>
          <a:p>
            <a:pPr marL="457200" lvl="1" indent="0">
              <a:buNone/>
            </a:pPr>
            <a:r>
              <a:rPr lang="en-US" altLang="zh-CN" dirty="0" err="1">
                <a:solidFill>
                  <a:srgbClr val="FF0000"/>
                </a:solidFill>
              </a:rPr>
              <a:t>scene.add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B0F0"/>
                </a:solidFill>
              </a:rPr>
              <a:t>mesh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57E46C-B0A0-4F64-88FB-156DFC379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955" y="213660"/>
            <a:ext cx="3984709" cy="281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96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BD0A32A-34FC-46B8-B4F4-2D42C6045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830" y="1228413"/>
            <a:ext cx="1177432" cy="12394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28A3CA-3CF8-43C1-B6CA-46E61206E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94" b="96519" l="9146" r="9512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7908" y="2367895"/>
            <a:ext cx="1233571" cy="118844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B19398B-1A3E-4E06-8B91-8E635EFB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几何体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8872AF-9103-4AF2-BEA1-67DB1100A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1970" y="1329526"/>
            <a:ext cx="10092059" cy="5306886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平面，朝向</a:t>
            </a:r>
            <a:r>
              <a:rPr lang="en-US" altLang="zh-CN" dirty="0"/>
              <a:t>z</a:t>
            </a:r>
          </a:p>
          <a:p>
            <a:pPr lvl="1"/>
            <a:r>
              <a:rPr lang="en-US" altLang="zh-CN" dirty="0" err="1"/>
              <a:t>PlaneGeometry</a:t>
            </a:r>
            <a:r>
              <a:rPr lang="en-US" altLang="zh-CN" dirty="0"/>
              <a:t>(width : Float, height : Float, </a:t>
            </a:r>
            <a:r>
              <a:rPr lang="en-US" altLang="zh-CN" dirty="0" err="1"/>
              <a:t>widthSegments</a:t>
            </a:r>
            <a:r>
              <a:rPr lang="en-US" altLang="zh-CN" dirty="0"/>
              <a:t> : Integer, </a:t>
            </a:r>
            <a:r>
              <a:rPr lang="en-US" altLang="zh-CN" dirty="0" err="1"/>
              <a:t>heightSegments</a:t>
            </a:r>
            <a:r>
              <a:rPr lang="en-US" altLang="zh-CN" dirty="0"/>
              <a:t> : Integer) </a:t>
            </a:r>
          </a:p>
          <a:p>
            <a:r>
              <a:rPr lang="zh-CN" altLang="en-US" dirty="0"/>
              <a:t>箱子</a:t>
            </a:r>
            <a:endParaRPr lang="en-US" altLang="zh-CN" dirty="0"/>
          </a:p>
          <a:p>
            <a:pPr lvl="1"/>
            <a:r>
              <a:rPr lang="en-US" altLang="zh-CN" dirty="0" err="1"/>
              <a:t>BoxGeometry</a:t>
            </a:r>
            <a:r>
              <a:rPr lang="en-US" altLang="zh-CN" dirty="0"/>
              <a:t>(width : Float, height : Float, depth : Float, </a:t>
            </a:r>
            <a:r>
              <a:rPr lang="en-US" altLang="zh-CN" dirty="0" err="1"/>
              <a:t>widthSegments</a:t>
            </a:r>
            <a:r>
              <a:rPr lang="en-US" altLang="zh-CN" dirty="0"/>
              <a:t> : Integer, </a:t>
            </a:r>
            <a:r>
              <a:rPr lang="en-US" altLang="zh-CN" dirty="0" err="1"/>
              <a:t>heightSegments</a:t>
            </a:r>
            <a:r>
              <a:rPr lang="en-US" altLang="zh-CN" dirty="0"/>
              <a:t> : Integer, </a:t>
            </a:r>
            <a:r>
              <a:rPr lang="en-US" altLang="zh-CN" dirty="0" err="1"/>
              <a:t>depthSegments</a:t>
            </a:r>
            <a:r>
              <a:rPr lang="en-US" altLang="zh-CN" dirty="0"/>
              <a:t> : Integer)</a:t>
            </a:r>
          </a:p>
          <a:p>
            <a:r>
              <a:rPr lang="zh-CN" altLang="en-US" dirty="0"/>
              <a:t>球</a:t>
            </a:r>
            <a:endParaRPr lang="en-US" altLang="zh-CN" dirty="0"/>
          </a:p>
          <a:p>
            <a:pPr lvl="1"/>
            <a:r>
              <a:rPr lang="en-US" altLang="zh-CN" dirty="0" err="1"/>
              <a:t>SphereGeometry</a:t>
            </a:r>
            <a:r>
              <a:rPr lang="en-US" altLang="zh-CN" dirty="0"/>
              <a:t>(radius : Float, </a:t>
            </a:r>
            <a:r>
              <a:rPr lang="en-US" altLang="zh-CN" dirty="0" err="1"/>
              <a:t>widthSegments</a:t>
            </a:r>
            <a:r>
              <a:rPr lang="en-US" altLang="zh-CN" dirty="0"/>
              <a:t> : Integer, </a:t>
            </a:r>
            <a:r>
              <a:rPr lang="en-US" altLang="zh-CN" dirty="0" err="1"/>
              <a:t>heightSegments</a:t>
            </a:r>
            <a:r>
              <a:rPr lang="en-US" altLang="zh-CN" dirty="0"/>
              <a:t> : Integer, </a:t>
            </a:r>
            <a:r>
              <a:rPr lang="en-US" altLang="zh-CN" dirty="0" err="1"/>
              <a:t>phiStart</a:t>
            </a:r>
            <a:r>
              <a:rPr lang="en-US" altLang="zh-CN" dirty="0"/>
              <a:t> : Float, </a:t>
            </a:r>
            <a:r>
              <a:rPr lang="en-US" altLang="zh-CN" dirty="0" err="1"/>
              <a:t>phiLength</a:t>
            </a:r>
            <a:r>
              <a:rPr lang="en-US" altLang="zh-CN" dirty="0"/>
              <a:t> : Float, </a:t>
            </a:r>
            <a:r>
              <a:rPr lang="en-US" altLang="zh-CN" dirty="0" err="1"/>
              <a:t>thetaStart</a:t>
            </a:r>
            <a:r>
              <a:rPr lang="en-US" altLang="zh-CN" dirty="0"/>
              <a:t> : Float, </a:t>
            </a:r>
            <a:r>
              <a:rPr lang="en-US" altLang="zh-CN" dirty="0" err="1"/>
              <a:t>thetaLength</a:t>
            </a:r>
            <a:r>
              <a:rPr lang="en-US" altLang="zh-CN" dirty="0"/>
              <a:t> : Float)</a:t>
            </a:r>
          </a:p>
          <a:p>
            <a:r>
              <a:rPr lang="zh-CN" altLang="en-US" dirty="0"/>
              <a:t>锥形</a:t>
            </a:r>
            <a:endParaRPr lang="en-US" altLang="zh-CN" dirty="0"/>
          </a:p>
          <a:p>
            <a:pPr lvl="1"/>
            <a:r>
              <a:rPr lang="en-US" altLang="zh-CN" dirty="0" err="1"/>
              <a:t>ConeGeometry</a:t>
            </a:r>
            <a:r>
              <a:rPr lang="en-US" altLang="zh-CN" dirty="0"/>
              <a:t>(radius : Float, height : Float, </a:t>
            </a:r>
            <a:r>
              <a:rPr lang="en-US" altLang="zh-CN" dirty="0" err="1"/>
              <a:t>radialSegments</a:t>
            </a:r>
            <a:r>
              <a:rPr lang="en-US" altLang="zh-CN" dirty="0"/>
              <a:t> : Integer, </a:t>
            </a:r>
            <a:r>
              <a:rPr lang="en-US" altLang="zh-CN" dirty="0" err="1"/>
              <a:t>heightSegments</a:t>
            </a:r>
            <a:r>
              <a:rPr lang="en-US" altLang="zh-CN" dirty="0"/>
              <a:t> : Integer, </a:t>
            </a:r>
            <a:r>
              <a:rPr lang="en-US" altLang="zh-CN" dirty="0" err="1"/>
              <a:t>openEnded</a:t>
            </a:r>
            <a:r>
              <a:rPr lang="en-US" altLang="zh-CN" dirty="0"/>
              <a:t> : Boolean, </a:t>
            </a:r>
            <a:r>
              <a:rPr lang="en-US" altLang="zh-CN" dirty="0" err="1"/>
              <a:t>thetaStart</a:t>
            </a:r>
            <a:r>
              <a:rPr lang="en-US" altLang="zh-CN" dirty="0"/>
              <a:t> : Float, </a:t>
            </a:r>
            <a:r>
              <a:rPr lang="en-US" altLang="zh-CN" dirty="0" err="1"/>
              <a:t>thetaLength</a:t>
            </a:r>
            <a:r>
              <a:rPr lang="en-US" altLang="zh-CN" dirty="0"/>
              <a:t> : Float)</a:t>
            </a:r>
          </a:p>
          <a:p>
            <a:r>
              <a:rPr lang="en-US" altLang="zh-CN" dirty="0"/>
              <a:t>Circle, Cylinder, Ring, Torus, Tube,… </a:t>
            </a:r>
            <a:r>
              <a:rPr lang="zh-CN" altLang="en-US" dirty="0"/>
              <a:t>请查看</a:t>
            </a:r>
            <a:r>
              <a:rPr lang="en-US" altLang="zh-CN" dirty="0"/>
              <a:t>API</a:t>
            </a:r>
            <a:r>
              <a:rPr lang="zh-CN" altLang="en-US" dirty="0"/>
              <a:t>文档！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48A821-E83D-4CF3-B605-B79F6FB8FB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2" b="97743" l="9960" r="8984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416" y="3470345"/>
            <a:ext cx="1314554" cy="11600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CA3EC49-0586-4645-BD92-59D69F4E78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" y="4630400"/>
            <a:ext cx="1314553" cy="141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73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86590-7208-4021-8163-37663AE22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材质</a:t>
            </a:r>
          </a:p>
        </p:txBody>
      </p:sp>
      <p:pic>
        <p:nvPicPr>
          <p:cNvPr id="1026" name="Picture 2" descr="https://i.pinimg.com/originals/30/40/bf/3040bf20facf1d25a417a9262d7d9253.jpg">
            <a:extLst>
              <a:ext uri="{FF2B5EF4-FFF2-40B4-BE49-F238E27FC236}">
                <a16:creationId xmlns:a16="http://schemas.microsoft.com/office/drawing/2014/main" id="{BA95A851-DE86-4809-8CB5-5D50A9A2C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0A701A-C8FA-4FE1-B1C6-71608A9E8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9910" cy="4351338"/>
          </a:xfrm>
        </p:spPr>
        <p:txBody>
          <a:bodyPr/>
          <a:lstStyle/>
          <a:p>
            <a:r>
              <a:rPr lang="en-US" altLang="zh-CN" dirty="0" err="1"/>
              <a:t>MeshBasicMaterial</a:t>
            </a:r>
            <a:r>
              <a:rPr lang="en-US" altLang="zh-CN" dirty="0"/>
              <a:t> </a:t>
            </a:r>
            <a:r>
              <a:rPr lang="zh-CN" altLang="en-US" dirty="0"/>
              <a:t>纯色</a:t>
            </a:r>
            <a:endParaRPr lang="en-US" altLang="zh-CN" dirty="0"/>
          </a:p>
          <a:p>
            <a:pPr lvl="1"/>
            <a:r>
              <a:rPr lang="en-US" altLang="zh-CN" dirty="0" err="1"/>
              <a:t>material.color</a:t>
            </a:r>
            <a:endParaRPr lang="en-US" altLang="zh-CN" dirty="0"/>
          </a:p>
          <a:p>
            <a:pPr lvl="1"/>
            <a:r>
              <a:rPr lang="en-US" altLang="zh-CN" dirty="0" err="1"/>
              <a:t>material.map</a:t>
            </a:r>
            <a:r>
              <a:rPr lang="en-US" altLang="zh-CN" dirty="0"/>
              <a:t> </a:t>
            </a:r>
            <a:r>
              <a:rPr lang="zh-CN" altLang="en-US" dirty="0"/>
              <a:t>贴图</a:t>
            </a:r>
            <a:endParaRPr lang="en-US" altLang="zh-CN" dirty="0"/>
          </a:p>
          <a:p>
            <a:r>
              <a:rPr lang="en-US" altLang="zh-CN" dirty="0" err="1"/>
              <a:t>MeshLambertMaterial</a:t>
            </a:r>
            <a:r>
              <a:rPr lang="en-US" altLang="zh-CN" dirty="0"/>
              <a:t> </a:t>
            </a:r>
            <a:r>
              <a:rPr lang="zh-CN" altLang="en-US" dirty="0"/>
              <a:t>明暗</a:t>
            </a:r>
            <a:endParaRPr lang="en-US" altLang="zh-CN" dirty="0"/>
          </a:p>
          <a:p>
            <a:pPr lvl="1"/>
            <a:r>
              <a:rPr lang="en-US" altLang="zh-CN" dirty="0" err="1"/>
              <a:t>material.normalMap</a:t>
            </a:r>
            <a:r>
              <a:rPr lang="en-US" altLang="zh-CN" dirty="0"/>
              <a:t> </a:t>
            </a:r>
            <a:r>
              <a:rPr lang="zh-CN" altLang="en-US" dirty="0"/>
              <a:t>法线贴图</a:t>
            </a:r>
            <a:endParaRPr lang="en-US" altLang="zh-CN" dirty="0"/>
          </a:p>
          <a:p>
            <a:r>
              <a:rPr lang="en-US" altLang="zh-CN" dirty="0" err="1"/>
              <a:t>MeshStandardMaterial</a:t>
            </a:r>
            <a:r>
              <a:rPr lang="en-US" altLang="zh-CN" dirty="0"/>
              <a:t> </a:t>
            </a:r>
            <a:r>
              <a:rPr lang="zh-CN" altLang="en-US" dirty="0"/>
              <a:t>高光</a:t>
            </a:r>
            <a:endParaRPr lang="en-US" altLang="zh-CN" dirty="0"/>
          </a:p>
          <a:p>
            <a:pPr lvl="1"/>
            <a:r>
              <a:rPr lang="en-US" altLang="zh-CN" dirty="0" err="1"/>
              <a:t>material.roughness</a:t>
            </a:r>
            <a:endParaRPr lang="en-US" altLang="zh-CN" dirty="0"/>
          </a:p>
          <a:p>
            <a:pPr lvl="1"/>
            <a:r>
              <a:rPr lang="en-US" altLang="zh-CN" dirty="0" err="1"/>
              <a:t>material.metalness</a:t>
            </a:r>
            <a:endParaRPr lang="en-US" altLang="zh-CN" dirty="0"/>
          </a:p>
          <a:p>
            <a:pPr lvl="1"/>
            <a:r>
              <a:rPr lang="en-US" altLang="zh-CN" dirty="0" err="1"/>
              <a:t>material.envMap</a:t>
            </a:r>
            <a:r>
              <a:rPr lang="en-US" altLang="zh-CN" dirty="0"/>
              <a:t> </a:t>
            </a:r>
            <a:r>
              <a:rPr lang="zh-CN" altLang="en-US" dirty="0"/>
              <a:t>反射贴图</a:t>
            </a:r>
          </a:p>
        </p:txBody>
      </p:sp>
    </p:spTree>
    <p:extLst>
      <p:ext uri="{BB962C8B-B14F-4D97-AF65-F5344CB8AC3E}">
        <p14:creationId xmlns:p14="http://schemas.microsoft.com/office/powerpoint/2010/main" val="2122983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C9FAD8-1222-4891-B4E2-6DB014BE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更好的光照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90A61B-D1D9-4C2F-A17A-3D02F3E7F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847"/>
            <a:ext cx="6414507" cy="504144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dirty="0"/>
              <a:t>const </a:t>
            </a:r>
            <a:r>
              <a:rPr lang="en-US" altLang="zh-CN" dirty="0" err="1"/>
              <a:t>skyLight</a:t>
            </a:r>
            <a:r>
              <a:rPr lang="en-US" altLang="zh-CN" dirty="0"/>
              <a:t>=new </a:t>
            </a:r>
            <a:r>
              <a:rPr lang="en-US" altLang="zh-CN" dirty="0" err="1"/>
              <a:t>THREE.HemisphereLight</a:t>
            </a:r>
            <a:r>
              <a:rPr lang="en-US" altLang="zh-CN" dirty="0"/>
              <a:t>(0x6666aa,0x443322)</a:t>
            </a:r>
          </a:p>
          <a:p>
            <a:pPr marL="0" indent="0">
              <a:buNone/>
            </a:pPr>
            <a:r>
              <a:rPr lang="en-US" altLang="zh-CN" dirty="0"/>
              <a:t>const light=new </a:t>
            </a:r>
            <a:r>
              <a:rPr lang="en-US" altLang="zh-CN" dirty="0" err="1"/>
              <a:t>THREE.DirectionalLight</a:t>
            </a:r>
            <a:r>
              <a:rPr lang="en-US" altLang="zh-CN" dirty="0"/>
              <a:t>(0xeeddcc)</a:t>
            </a:r>
          </a:p>
          <a:p>
            <a:pPr marL="0" indent="0">
              <a:buNone/>
            </a:pPr>
            <a:r>
              <a:rPr lang="en-US" altLang="zh-CN" dirty="0" err="1"/>
              <a:t>light.position.set</a:t>
            </a:r>
            <a:r>
              <a:rPr lang="en-US" altLang="zh-CN" dirty="0"/>
              <a:t>(8,20,12)</a:t>
            </a:r>
          </a:p>
          <a:p>
            <a:pPr marL="0" indent="0">
              <a:buNone/>
            </a:pPr>
            <a:r>
              <a:rPr lang="en-US" altLang="zh-CN" dirty="0" err="1"/>
              <a:t>scene.add</a:t>
            </a:r>
            <a:r>
              <a:rPr lang="en-US" altLang="zh-CN" dirty="0"/>
              <a:t>(</a:t>
            </a:r>
            <a:r>
              <a:rPr lang="en-US" altLang="zh-CN" dirty="0" err="1"/>
              <a:t>skyLight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 err="1"/>
              <a:t>scene.add</a:t>
            </a:r>
            <a:r>
              <a:rPr lang="en-US" altLang="zh-CN" dirty="0"/>
              <a:t>(light)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light.castShadow</a:t>
            </a:r>
            <a:r>
              <a:rPr lang="en-US" altLang="zh-CN" dirty="0"/>
              <a:t>=true</a:t>
            </a:r>
          </a:p>
          <a:p>
            <a:pPr marL="0" indent="0">
              <a:buNone/>
            </a:pPr>
            <a:r>
              <a:rPr lang="en-US" altLang="zh-CN" dirty="0" err="1"/>
              <a:t>renderer.shadowMap.enabled</a:t>
            </a:r>
            <a:r>
              <a:rPr lang="en-US" altLang="zh-CN" dirty="0"/>
              <a:t>=true</a:t>
            </a:r>
          </a:p>
          <a:p>
            <a:pPr marL="0" indent="0">
              <a:buNone/>
            </a:pPr>
            <a:r>
              <a:rPr lang="en-US" altLang="zh-CN" dirty="0" err="1"/>
              <a:t>light.shadow.camera.left</a:t>
            </a:r>
            <a:r>
              <a:rPr lang="en-US" altLang="zh-CN" dirty="0"/>
              <a:t>=-35</a:t>
            </a:r>
          </a:p>
          <a:p>
            <a:pPr marL="0" indent="0">
              <a:buNone/>
            </a:pPr>
            <a:r>
              <a:rPr lang="en-US" altLang="zh-CN" dirty="0" err="1"/>
              <a:t>light.shadow.camera.bottom</a:t>
            </a:r>
            <a:r>
              <a:rPr lang="en-US" altLang="zh-CN" dirty="0"/>
              <a:t>=-35</a:t>
            </a:r>
          </a:p>
          <a:p>
            <a:pPr marL="0" indent="0">
              <a:buNone/>
            </a:pPr>
            <a:r>
              <a:rPr lang="en-US" altLang="zh-CN" dirty="0" err="1"/>
              <a:t>light.shadow.camera.right</a:t>
            </a:r>
            <a:r>
              <a:rPr lang="en-US" altLang="zh-CN" dirty="0"/>
              <a:t>=35</a:t>
            </a:r>
          </a:p>
          <a:p>
            <a:pPr marL="0" indent="0">
              <a:buNone/>
            </a:pPr>
            <a:r>
              <a:rPr lang="en-US" altLang="zh-CN" dirty="0" err="1"/>
              <a:t>light.shadow.camera.top</a:t>
            </a:r>
            <a:r>
              <a:rPr lang="en-US" altLang="zh-CN" dirty="0"/>
              <a:t>=35</a:t>
            </a:r>
          </a:p>
          <a:p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41FF9A-8360-4197-86D7-E4AD9C7903E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993988" y="189705"/>
            <a:ext cx="3932238" cy="2525446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 err="1"/>
              <a:t>AmbientLight</a:t>
            </a:r>
            <a:r>
              <a:rPr lang="en-US" altLang="zh-CN" dirty="0"/>
              <a:t> </a:t>
            </a:r>
            <a:r>
              <a:rPr lang="zh-CN" altLang="en-US" dirty="0"/>
              <a:t>照亮暗面</a:t>
            </a:r>
            <a:endParaRPr lang="en-US" altLang="zh-CN" dirty="0"/>
          </a:p>
          <a:p>
            <a:r>
              <a:rPr lang="en-US" altLang="zh-CN" dirty="0" err="1"/>
              <a:t>DirectionalLight</a:t>
            </a:r>
            <a:r>
              <a:rPr lang="en-US" altLang="zh-CN" dirty="0"/>
              <a:t> </a:t>
            </a:r>
            <a:r>
              <a:rPr lang="zh-CN" altLang="en-US" dirty="0"/>
              <a:t>模拟太阳光</a:t>
            </a:r>
            <a:endParaRPr lang="en-US" altLang="zh-CN" dirty="0"/>
          </a:p>
          <a:p>
            <a:r>
              <a:rPr lang="en-US" altLang="zh-CN" dirty="0" err="1"/>
              <a:t>HemisphereLight</a:t>
            </a:r>
            <a:r>
              <a:rPr lang="en-US" altLang="zh-CN" dirty="0"/>
              <a:t> </a:t>
            </a:r>
            <a:r>
              <a:rPr lang="zh-CN" altLang="en-US" dirty="0"/>
              <a:t>模拟天光和地面反射</a:t>
            </a:r>
            <a:endParaRPr lang="en-US" altLang="zh-CN" dirty="0"/>
          </a:p>
          <a:p>
            <a:r>
              <a:rPr lang="en-US" altLang="zh-CN" dirty="0" err="1"/>
              <a:t>PointLight</a:t>
            </a:r>
            <a:r>
              <a:rPr lang="en-US" altLang="zh-CN" dirty="0"/>
              <a:t> </a:t>
            </a:r>
            <a:r>
              <a:rPr lang="zh-CN" altLang="en-US" dirty="0"/>
              <a:t>点光源，氛围</a:t>
            </a:r>
            <a:endParaRPr lang="en-US" altLang="zh-CN" dirty="0"/>
          </a:p>
          <a:p>
            <a:r>
              <a:rPr lang="en-US" altLang="zh-CN" dirty="0" err="1"/>
              <a:t>SpotLight</a:t>
            </a:r>
            <a:r>
              <a:rPr lang="en-US" altLang="zh-CN" dirty="0"/>
              <a:t> </a:t>
            </a:r>
            <a:r>
              <a:rPr lang="zh-CN" altLang="en-US" dirty="0"/>
              <a:t>聚光灯，手电筒</a:t>
            </a:r>
            <a:endParaRPr lang="en-US" altLang="zh-CN" dirty="0"/>
          </a:p>
          <a:p>
            <a:r>
              <a:rPr lang="zh-CN" altLang="en-US" dirty="0"/>
              <a:t>注意冷暖搭配！</a:t>
            </a:r>
            <a:endParaRPr lang="en-US" altLang="zh-CN" dirty="0"/>
          </a:p>
          <a:p>
            <a:r>
              <a:rPr lang="zh-CN" altLang="en-US" dirty="0"/>
              <a:t>还可以试试雾特效！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D6635A-72C5-401E-9483-480B96FD4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440" y="2816167"/>
            <a:ext cx="4158441" cy="377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21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BFF818-3E14-4664-90B7-2EEE0912F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C72760-6CAD-469F-B8A0-724F9B528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731035"/>
            <a:ext cx="6443341" cy="48998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/>
              <a:t>function click(event){</a:t>
            </a:r>
          </a:p>
          <a:p>
            <a:pPr marL="457200" lvl="1" indent="0">
              <a:buNone/>
            </a:pPr>
            <a:r>
              <a:rPr lang="en-US" altLang="zh-CN" dirty="0"/>
              <a:t>alert("Click!")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r>
              <a:rPr lang="en-US" altLang="zh-CN" dirty="0" err="1"/>
              <a:t>document.addEventListener</a:t>
            </a:r>
            <a:r>
              <a:rPr lang="en-US" altLang="zh-CN" dirty="0"/>
              <a:t>("</a:t>
            </a:r>
            <a:r>
              <a:rPr lang="en-US" altLang="zh-CN" dirty="0" err="1"/>
              <a:t>click",click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97F0442-43B2-4C13-842C-3EA0B333A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24718" y="1825625"/>
            <a:ext cx="4179312" cy="435133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等待加载完毕：</a:t>
            </a:r>
            <a:r>
              <a:rPr lang="en-US" altLang="zh-CN" dirty="0"/>
              <a:t>load</a:t>
            </a:r>
          </a:p>
          <a:p>
            <a:r>
              <a:rPr lang="zh-CN" altLang="en-US" dirty="0"/>
              <a:t>点击交互：</a:t>
            </a:r>
            <a:r>
              <a:rPr lang="en-US" altLang="zh-CN" dirty="0" err="1"/>
              <a:t>mousedown</a:t>
            </a:r>
            <a:r>
              <a:rPr lang="en-US" altLang="zh-CN" dirty="0"/>
              <a:t>, </a:t>
            </a:r>
            <a:r>
              <a:rPr lang="en-US" altLang="zh-CN" dirty="0" err="1"/>
              <a:t>mouseup</a:t>
            </a:r>
            <a:r>
              <a:rPr lang="en-US" altLang="zh-CN" dirty="0"/>
              <a:t>, click</a:t>
            </a:r>
          </a:p>
          <a:p>
            <a:pPr lvl="1"/>
            <a:r>
              <a:rPr lang="en-US" altLang="zh-CN" dirty="0" err="1"/>
              <a:t>event.button</a:t>
            </a:r>
            <a:endParaRPr lang="en-US" altLang="zh-CN" dirty="0"/>
          </a:p>
          <a:p>
            <a:pPr lvl="1"/>
            <a:r>
              <a:rPr lang="en-US" altLang="zh-CN" dirty="0" err="1"/>
              <a:t>event.shiftKey</a:t>
            </a:r>
            <a:endParaRPr lang="en-US" altLang="zh-CN" dirty="0"/>
          </a:p>
          <a:p>
            <a:pPr lvl="1"/>
            <a:r>
              <a:rPr lang="en-US" altLang="zh-CN" dirty="0" err="1"/>
              <a:t>event.clientX</a:t>
            </a:r>
            <a:endParaRPr lang="en-US" altLang="zh-CN" dirty="0"/>
          </a:p>
          <a:p>
            <a:r>
              <a:rPr lang="en-US" altLang="zh-CN" dirty="0"/>
              <a:t>FPS</a:t>
            </a:r>
            <a:r>
              <a:rPr lang="zh-CN" altLang="en-US" dirty="0"/>
              <a:t>摄像头：</a:t>
            </a:r>
            <a:r>
              <a:rPr lang="en-US" altLang="zh-CN" dirty="0" err="1"/>
              <a:t>mousemove</a:t>
            </a:r>
            <a:endParaRPr lang="en-US" altLang="zh-CN" dirty="0"/>
          </a:p>
          <a:p>
            <a:pPr lvl="1"/>
            <a:r>
              <a:rPr lang="en-US" altLang="zh-CN" dirty="0" err="1"/>
              <a:t>event.movementX</a:t>
            </a:r>
            <a:endParaRPr lang="en-US" altLang="zh-CN" dirty="0"/>
          </a:p>
          <a:p>
            <a:r>
              <a:rPr lang="zh-CN" altLang="en-US" dirty="0"/>
              <a:t>键盘：</a:t>
            </a:r>
            <a:r>
              <a:rPr lang="en-US" altLang="zh-CN" dirty="0" err="1"/>
              <a:t>keydown</a:t>
            </a:r>
            <a:r>
              <a:rPr lang="en-US" altLang="zh-CN" dirty="0"/>
              <a:t>, </a:t>
            </a:r>
            <a:r>
              <a:rPr lang="en-US" altLang="zh-CN" dirty="0" err="1"/>
              <a:t>keyup</a:t>
            </a:r>
            <a:endParaRPr lang="en-US" altLang="zh-CN" dirty="0"/>
          </a:p>
          <a:p>
            <a:pPr lvl="1"/>
            <a:r>
              <a:rPr lang="en-US" altLang="zh-CN" dirty="0" err="1"/>
              <a:t>event.keycode</a:t>
            </a:r>
            <a:endParaRPr lang="en-US" altLang="zh-CN" dirty="0"/>
          </a:p>
          <a:p>
            <a:pPr lvl="1"/>
            <a:r>
              <a:rPr lang="en-US" altLang="zh-CN" dirty="0"/>
              <a:t>wasd:38,37,40,39</a:t>
            </a:r>
          </a:p>
          <a:p>
            <a:pPr lvl="1"/>
            <a:r>
              <a:rPr lang="zh-CN" altLang="en-US" dirty="0"/>
              <a:t>上下左右</a:t>
            </a:r>
            <a:r>
              <a:rPr lang="en-US" altLang="zh-CN" dirty="0"/>
              <a:t>:87,65,83,68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B959BD-8FDA-40B1-A397-9FAD798B1F2B}"/>
              </a:ext>
            </a:extLst>
          </p:cNvPr>
          <p:cNvSpPr txBox="1"/>
          <p:nvPr/>
        </p:nvSpPr>
        <p:spPr>
          <a:xfrm>
            <a:off x="7116415" y="5896401"/>
            <a:ext cx="5075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event.preventDefault</a:t>
            </a:r>
            <a:r>
              <a:rPr lang="en-US" altLang="zh-CN" sz="2400" dirty="0"/>
              <a:t>() </a:t>
            </a:r>
            <a:r>
              <a:rPr lang="zh-CN" altLang="en-US" sz="2400" dirty="0"/>
              <a:t>终止默认行为</a:t>
            </a:r>
            <a:endParaRPr lang="en-US" altLang="zh-CN" sz="2400" dirty="0"/>
          </a:p>
          <a:p>
            <a:r>
              <a:rPr lang="en-US" altLang="zh-CN" sz="2400" dirty="0"/>
              <a:t>document  vs </a:t>
            </a:r>
            <a:r>
              <a:rPr lang="en-US" altLang="zh-CN" sz="2400" dirty="0" err="1"/>
              <a:t>renderer.domElement</a:t>
            </a:r>
            <a:r>
              <a:rPr lang="en-US" altLang="zh-CN" sz="2400" dirty="0"/>
              <a:t>?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10B7817-80C7-46B6-A901-B6757BA72163}"/>
              </a:ext>
            </a:extLst>
          </p:cNvPr>
          <p:cNvSpPr txBox="1">
            <a:spLocks/>
          </p:cNvSpPr>
          <p:nvPr/>
        </p:nvSpPr>
        <p:spPr>
          <a:xfrm>
            <a:off x="767407" y="3955786"/>
            <a:ext cx="5990245" cy="27886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let pressed={"w":false, "a":false, …}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function keydown(event){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/>
              <a:t>if(event.keycode==38)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/>
              <a:t>	pressed.w=true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function keyup(event){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/>
              <a:t>if(event.keycode==38)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/>
              <a:t>	pressed.w=false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/>
              <a:t>…</a:t>
            </a:r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A406D16-4CB1-4562-B526-EDD3C9C90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739" y="365125"/>
            <a:ext cx="3513061" cy="104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30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94BE9-2D8D-4CBD-9129-411271608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自动全屏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BA8373-715D-4B8E-BF3D-812B15177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046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function resize(){</a:t>
            </a:r>
          </a:p>
          <a:p>
            <a:pPr marL="457200" lvl="1" indent="0">
              <a:buNone/>
            </a:pPr>
            <a:r>
              <a:rPr lang="en-US" altLang="zh-CN" dirty="0" err="1"/>
              <a:t>renderer.setPixelRatio</a:t>
            </a:r>
            <a:r>
              <a:rPr lang="en-US" altLang="zh-CN" dirty="0"/>
              <a:t>( </a:t>
            </a:r>
            <a:r>
              <a:rPr lang="en-US" altLang="zh-CN" dirty="0" err="1"/>
              <a:t>window.devicePixelRatio</a:t>
            </a:r>
            <a:r>
              <a:rPr lang="en-US" altLang="zh-CN" dirty="0"/>
              <a:t> )</a:t>
            </a:r>
          </a:p>
          <a:p>
            <a:pPr marL="457200" lvl="1" indent="0">
              <a:buNone/>
            </a:pPr>
            <a:r>
              <a:rPr lang="en-US" altLang="zh-CN" dirty="0" err="1"/>
              <a:t>renderer.setSize</a:t>
            </a:r>
            <a:r>
              <a:rPr lang="en-US" altLang="zh-CN" dirty="0"/>
              <a:t>(</a:t>
            </a:r>
            <a:r>
              <a:rPr lang="en-US" altLang="zh-CN" dirty="0" err="1"/>
              <a:t>window.innerWidth</a:t>
            </a:r>
            <a:r>
              <a:rPr lang="en-US" altLang="zh-CN" dirty="0"/>
              <a:t>, </a:t>
            </a:r>
            <a:r>
              <a:rPr lang="en-US" altLang="zh-CN" dirty="0" err="1"/>
              <a:t>window.innerHeight</a:t>
            </a:r>
            <a:r>
              <a:rPr lang="en-US" altLang="zh-CN" dirty="0"/>
              <a:t>)</a:t>
            </a:r>
          </a:p>
          <a:p>
            <a:pPr marL="457200" lvl="1" indent="0">
              <a:buNone/>
            </a:pPr>
            <a:r>
              <a:rPr lang="en-US" altLang="zh-CN" dirty="0" err="1"/>
              <a:t>renderer.setDrawingBufferSize</a:t>
            </a:r>
            <a:r>
              <a:rPr lang="en-US" altLang="zh-CN" dirty="0"/>
              <a:t>(</a:t>
            </a:r>
            <a:r>
              <a:rPr lang="en-US" altLang="zh-CN" dirty="0" err="1"/>
              <a:t>window.innerWidth</a:t>
            </a:r>
            <a:r>
              <a:rPr lang="en-US" altLang="zh-CN" dirty="0"/>
              <a:t>/2, </a:t>
            </a:r>
            <a:r>
              <a:rPr lang="en-US" altLang="zh-CN" dirty="0" err="1"/>
              <a:t>window.innerHeight</a:t>
            </a:r>
            <a:r>
              <a:rPr lang="en-US" altLang="zh-CN" dirty="0"/>
              <a:t>/2,window.devicePixelRatio) 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只渲染实际的一半大小，提高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fps</a:t>
            </a:r>
          </a:p>
          <a:p>
            <a:pPr marL="457200" lvl="1" indent="0">
              <a:buNone/>
            </a:pPr>
            <a:r>
              <a:rPr lang="en-US" altLang="zh-CN" dirty="0" err="1"/>
              <a:t>camera.aspect</a:t>
            </a:r>
            <a:r>
              <a:rPr lang="en-US" altLang="zh-CN" dirty="0"/>
              <a:t> = </a:t>
            </a:r>
            <a:r>
              <a:rPr lang="en-US" altLang="zh-CN" dirty="0" err="1"/>
              <a:t>window.innerWidth</a:t>
            </a:r>
            <a:r>
              <a:rPr lang="en-US" altLang="zh-CN" dirty="0"/>
              <a:t> / </a:t>
            </a:r>
            <a:r>
              <a:rPr lang="en-US" altLang="zh-CN" dirty="0" err="1"/>
              <a:t>window.innerHeight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 err="1"/>
              <a:t>camera.updateProjectionMatrix</a:t>
            </a:r>
            <a:r>
              <a:rPr lang="en-US" altLang="zh-CN" dirty="0"/>
              <a:t>()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r>
              <a:rPr lang="en-US" altLang="zh-CN" dirty="0"/>
              <a:t>resize()</a:t>
            </a:r>
          </a:p>
          <a:p>
            <a:pPr marL="0" indent="0">
              <a:buNone/>
            </a:pPr>
            <a:r>
              <a:rPr lang="en-US" altLang="zh-CN" dirty="0" err="1"/>
              <a:t>window.addEventListener</a:t>
            </a:r>
            <a:r>
              <a:rPr lang="en-US" altLang="zh-CN" dirty="0"/>
              <a:t>("</a:t>
            </a:r>
            <a:r>
              <a:rPr lang="en-US" altLang="zh-CN" dirty="0" err="1"/>
              <a:t>resize",resize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0849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459ECD-83D9-49DF-BC4D-F96C3DE18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03BAAC-40D8-4650-B652-420BFB5B0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const clock=new </a:t>
            </a:r>
            <a:r>
              <a:rPr lang="en-US" altLang="zh-CN" dirty="0" err="1"/>
              <a:t>THREE.Clock</a:t>
            </a:r>
            <a:r>
              <a:rPr lang="en-US" altLang="zh-CN" dirty="0"/>
              <a:t>()</a:t>
            </a:r>
          </a:p>
          <a:p>
            <a:pPr marL="0" indent="0">
              <a:buNone/>
            </a:pPr>
            <a:r>
              <a:rPr lang="en-US" altLang="zh-CN" dirty="0"/>
              <a:t>function loop(){</a:t>
            </a:r>
          </a:p>
          <a:p>
            <a:pPr marL="457200" lvl="1" indent="0">
              <a:buNone/>
            </a:pPr>
            <a:r>
              <a:rPr lang="en-US" altLang="zh-CN" dirty="0"/>
              <a:t>let dt=</a:t>
            </a:r>
            <a:r>
              <a:rPr lang="en-US" altLang="zh-CN" dirty="0" err="1"/>
              <a:t>clock.getDelta</a:t>
            </a:r>
            <a:r>
              <a:rPr lang="en-US" altLang="zh-CN" dirty="0"/>
              <a:t>()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 //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距离上一帧的时间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 err="1"/>
              <a:t>mesh.rotateX</a:t>
            </a:r>
            <a:r>
              <a:rPr lang="en-US" altLang="zh-CN" dirty="0"/>
              <a:t>(dt)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弧度制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 err="1"/>
              <a:t>renderer.render</a:t>
            </a:r>
            <a:r>
              <a:rPr lang="en-US" altLang="zh-CN" dirty="0"/>
              <a:t>(</a:t>
            </a:r>
            <a:r>
              <a:rPr lang="en-US" altLang="zh-CN" dirty="0" err="1"/>
              <a:t>scene,camera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r>
              <a:rPr lang="en-US" altLang="zh-CN" dirty="0" err="1"/>
              <a:t>renderer.setAnimationLoop</a:t>
            </a:r>
            <a:r>
              <a:rPr lang="en-US" altLang="zh-CN" dirty="0"/>
              <a:t>(loop)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每过一段时间自动调用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loop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一次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C941D3-58E8-480F-A672-B15AEF96C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212" y="1892794"/>
            <a:ext cx="3953588" cy="382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14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434ED-3B55-44BF-8D88-3F888C406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网页服务器的配置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6B6F6-DC3F-4A3F-912D-EE759A447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本机：</a:t>
            </a:r>
            <a:endParaRPr lang="en-US" altLang="zh-CN" dirty="0"/>
          </a:p>
          <a:p>
            <a:pPr lvl="1"/>
            <a:r>
              <a:rPr lang="en-US" altLang="zh-CN" dirty="0"/>
              <a:t>Python</a:t>
            </a:r>
          </a:p>
          <a:p>
            <a:pPr lvl="1"/>
            <a:r>
              <a:rPr lang="en-US" altLang="zh-CN" dirty="0"/>
              <a:t>Nodejs </a:t>
            </a:r>
            <a:r>
              <a:rPr lang="en-US" altLang="zh-CN" dirty="0">
                <a:hlinkClick r:id="rId2"/>
              </a:rPr>
              <a:t>https://nodejs.org/en/</a:t>
            </a:r>
            <a:endParaRPr lang="en-US" altLang="zh-CN" dirty="0"/>
          </a:p>
          <a:p>
            <a:pPr lvl="2"/>
            <a:r>
              <a:rPr lang="en-US" altLang="zh-CN" dirty="0"/>
              <a:t>http-server . -p 8000 -c-1</a:t>
            </a:r>
          </a:p>
          <a:p>
            <a:pPr lvl="2"/>
            <a:r>
              <a:rPr lang="en-US" altLang="zh-CN" dirty="0">
                <a:hlinkClick r:id="rId3"/>
              </a:rPr>
              <a:t>http://localhost:8000/Part%20I.html</a:t>
            </a:r>
            <a:endParaRPr lang="en-US" altLang="zh-CN" dirty="0"/>
          </a:p>
          <a:p>
            <a:pPr lvl="2"/>
            <a:r>
              <a:rPr lang="en-US" altLang="zh-CN" dirty="0"/>
              <a:t>-c-1 </a:t>
            </a:r>
            <a:r>
              <a:rPr lang="zh-CN" altLang="en-US" dirty="0"/>
              <a:t>禁用缓存，否则浏览器会运行旧版本的代码</a:t>
            </a:r>
            <a:endParaRPr lang="en-US" altLang="zh-CN" dirty="0"/>
          </a:p>
          <a:p>
            <a:pPr lvl="2"/>
            <a:r>
              <a:rPr lang="zh-CN" altLang="en-US" dirty="0"/>
              <a:t>写个</a:t>
            </a:r>
            <a:r>
              <a:rPr lang="en-US" altLang="zh-CN" dirty="0"/>
              <a:t>bat</a:t>
            </a:r>
            <a:r>
              <a:rPr lang="zh-CN" altLang="en-US" dirty="0"/>
              <a:t>文件方便启动</a:t>
            </a:r>
            <a:endParaRPr lang="en-US" altLang="zh-CN" dirty="0"/>
          </a:p>
          <a:p>
            <a:r>
              <a:rPr lang="zh-CN" altLang="en-US" dirty="0"/>
              <a:t>公网：</a:t>
            </a:r>
            <a:endParaRPr lang="en-US" altLang="zh-CN" dirty="0"/>
          </a:p>
          <a:p>
            <a:pPr lvl="1"/>
            <a:r>
              <a:rPr lang="zh-CN" altLang="en-US" dirty="0"/>
              <a:t>腾讯云、阿里云</a:t>
            </a:r>
            <a:r>
              <a:rPr lang="en-US" altLang="zh-CN" dirty="0"/>
              <a:t>……</a:t>
            </a:r>
          </a:p>
          <a:p>
            <a:pPr lvl="1"/>
            <a:r>
              <a:rPr lang="zh-CN" altLang="en-US" dirty="0"/>
              <a:t>加载太慢？启用脚本压缩、布置</a:t>
            </a:r>
            <a:r>
              <a:rPr lang="en-US" altLang="zh-CN" dirty="0" err="1"/>
              <a:t>cdn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想要动态加载贴图、模型必须要搭建服务器！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防止恶意脚本访问本地文件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3963A0-8F8F-4A80-9520-B89E8C6AA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942" y="1388687"/>
            <a:ext cx="6181411" cy="148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44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23145-3C46-45EE-935B-B36714B6C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贴图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F7D6C6-F619-4D1C-9642-D6CD98A47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const </a:t>
            </a:r>
            <a:r>
              <a:rPr lang="en-US" altLang="zh-CN" dirty="0" err="1"/>
              <a:t>textureLoader</a:t>
            </a:r>
            <a:r>
              <a:rPr lang="en-US" altLang="zh-CN" dirty="0"/>
              <a:t>=new </a:t>
            </a:r>
            <a:r>
              <a:rPr lang="en-US" altLang="zh-CN" dirty="0" err="1"/>
              <a:t>THREE.TextureLoader</a:t>
            </a:r>
            <a:r>
              <a:rPr lang="en-US" altLang="zh-CN" dirty="0"/>
              <a:t>()</a:t>
            </a:r>
          </a:p>
          <a:p>
            <a:pPr marL="0" indent="0">
              <a:buNone/>
            </a:pPr>
            <a:r>
              <a:rPr lang="en-US" altLang="zh-CN" dirty="0"/>
              <a:t>const texture= </a:t>
            </a:r>
            <a:r>
              <a:rPr lang="en-US" altLang="zh-CN" dirty="0" err="1"/>
              <a:t>textureLoader.load</a:t>
            </a:r>
            <a:r>
              <a:rPr lang="en-US" altLang="zh-CN" dirty="0"/>
              <a:t>("texture.jpg")</a:t>
            </a:r>
          </a:p>
          <a:p>
            <a:pPr marL="0" indent="0">
              <a:buNone/>
            </a:pPr>
            <a:r>
              <a:rPr lang="en-US" altLang="zh-CN" dirty="0" err="1"/>
              <a:t>material.map</a:t>
            </a:r>
            <a:r>
              <a:rPr lang="en-US" altLang="zh-CN" dirty="0"/>
              <a:t>=texture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想做发光的子弹的话</a:t>
            </a:r>
          </a:p>
          <a:p>
            <a:pPr marL="0" indent="0">
              <a:buNone/>
            </a:pPr>
            <a:r>
              <a:rPr lang="en-US" altLang="zh-CN" dirty="0" err="1"/>
              <a:t>material.blending</a:t>
            </a:r>
            <a:r>
              <a:rPr lang="en-US" altLang="zh-CN" dirty="0"/>
              <a:t>=</a:t>
            </a:r>
            <a:r>
              <a:rPr lang="en-US" altLang="zh-CN" dirty="0" err="1"/>
              <a:t>THREE.AdditiveBlending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亮度加算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 err="1"/>
              <a:t>mesh.renderOrder</a:t>
            </a:r>
            <a:r>
              <a:rPr lang="en-US" altLang="zh-CN" dirty="0"/>
              <a:t>=400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最后再画发光的子弹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数字越大越晚画。默认是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F3098D-1C39-4317-B26C-6864A942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335" y="247533"/>
            <a:ext cx="3262010" cy="318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48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AE4B90-8B48-4380-8C22-5C4F9ABD5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加载模型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CE1797-E136-4F2C-B4EB-04A4CFFD2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39685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&lt;script </a:t>
            </a:r>
            <a:r>
              <a:rPr lang="en-US" altLang="zh-CN" dirty="0" err="1">
                <a:solidFill>
                  <a:schemeClr val="tx1">
                    <a:lumMod val="50000"/>
                  </a:schemeClr>
                </a:solidFill>
              </a:rPr>
              <a:t>src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="GLTFLoader.js"&gt;&lt;/script&gt;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const loader=new </a:t>
            </a:r>
            <a:r>
              <a:rPr lang="en-US" altLang="zh-CN" dirty="0" err="1"/>
              <a:t>THREE.GLTFLoader</a:t>
            </a:r>
            <a:r>
              <a:rPr lang="en-US" altLang="zh-CN" dirty="0"/>
              <a:t>()</a:t>
            </a:r>
          </a:p>
          <a:p>
            <a:pPr marL="0" indent="0">
              <a:buNone/>
            </a:pPr>
            <a:r>
              <a:rPr lang="en-US" altLang="zh-CN" dirty="0"/>
              <a:t>function </a:t>
            </a:r>
            <a:r>
              <a:rPr lang="en-US" altLang="zh-C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loadDone</a:t>
            </a:r>
            <a:r>
              <a:rPr lang="en-US" altLang="zh-CN" dirty="0"/>
              <a:t>(data){</a:t>
            </a:r>
          </a:p>
          <a:p>
            <a:pPr marL="457200" lvl="1" indent="0">
              <a:buNone/>
            </a:pPr>
            <a:r>
              <a:rPr lang="en-US" altLang="zh-CN" dirty="0"/>
              <a:t>let </a:t>
            </a:r>
            <a:r>
              <a:rPr lang="en-US" altLang="zh-CN" dirty="0">
                <a:solidFill>
                  <a:schemeClr val="accent1"/>
                </a:solidFill>
              </a:rPr>
              <a:t>mesh</a:t>
            </a:r>
            <a:r>
              <a:rPr lang="en-US" altLang="zh-CN" dirty="0"/>
              <a:t>=</a:t>
            </a:r>
            <a:r>
              <a:rPr lang="en-US" altLang="zh-CN" dirty="0" err="1"/>
              <a:t>data.scene.children</a:t>
            </a:r>
            <a:r>
              <a:rPr lang="en-US" altLang="zh-CN" dirty="0"/>
              <a:t>[0]</a:t>
            </a:r>
          </a:p>
          <a:p>
            <a:pPr marL="457200" lvl="1" indent="0">
              <a:buNone/>
            </a:pPr>
            <a:r>
              <a:rPr lang="en-US" altLang="zh-CN" dirty="0" err="1">
                <a:solidFill>
                  <a:schemeClr val="accent1"/>
                </a:solidFill>
              </a:rPr>
              <a:t>mesh</a:t>
            </a:r>
            <a:r>
              <a:rPr lang="en-US" altLang="zh-CN" dirty="0" err="1"/>
              <a:t>.scale.set</a:t>
            </a:r>
            <a:r>
              <a:rPr lang="en-US" altLang="zh-CN" dirty="0"/>
              <a:t>(0.1,0.1,0.1)</a:t>
            </a:r>
          </a:p>
          <a:p>
            <a:pPr marL="457200" lvl="1" indent="0">
              <a:buNone/>
            </a:pPr>
            <a:r>
              <a:rPr lang="en-US" altLang="zh-CN" dirty="0" err="1">
                <a:solidFill>
                  <a:srgbClr val="FF0000"/>
                </a:solidFill>
              </a:rPr>
              <a:t>scene</a:t>
            </a:r>
            <a:r>
              <a:rPr lang="en-US" altLang="zh-CN" dirty="0" err="1"/>
              <a:t>.add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1"/>
                </a:solidFill>
              </a:rPr>
              <a:t>mesh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r>
              <a:rPr lang="en-US" altLang="zh-CN" dirty="0" err="1"/>
              <a:t>loader.load</a:t>
            </a:r>
            <a:r>
              <a:rPr lang="en-US" altLang="zh-CN" dirty="0"/>
              <a:t>("</a:t>
            </a:r>
            <a:r>
              <a:rPr lang="en-US" altLang="zh-CN" dirty="0" err="1"/>
              <a:t>parrot.gltf</a:t>
            </a:r>
            <a:r>
              <a:rPr lang="en-US" altLang="zh-CN" dirty="0"/>
              <a:t>", </a:t>
            </a:r>
            <a:r>
              <a:rPr lang="en-US" altLang="zh-CN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loadDone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36DA37-4160-4632-A308-5D5FD2D2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657" y="1825624"/>
            <a:ext cx="4686175" cy="42666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316D97-9EDE-4D1C-9721-DAF3CA0A0E4A}"/>
              </a:ext>
            </a:extLst>
          </p:cNvPr>
          <p:cNvSpPr txBox="1"/>
          <p:nvPr/>
        </p:nvSpPr>
        <p:spPr>
          <a:xfrm>
            <a:off x="838200" y="5657671"/>
            <a:ext cx="5366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同步：等待加载时程序运行暂停</a:t>
            </a:r>
            <a:endParaRPr lang="en-US" altLang="zh-CN" dirty="0"/>
          </a:p>
          <a:p>
            <a:r>
              <a:rPr lang="zh-CN" altLang="en-US" dirty="0"/>
              <a:t>异步：加载时程序照常运行，完成后通过回调通知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5365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F82EC3-945F-4547-8261-920D7B5E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45F621-FA98-4A5E-8486-F7228FAFC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2455"/>
            <a:ext cx="10515600" cy="4351338"/>
          </a:xfrm>
        </p:spPr>
        <p:txBody>
          <a:bodyPr/>
          <a:lstStyle/>
          <a:p>
            <a:r>
              <a:rPr lang="en-US" altLang="zh-CN" dirty="0"/>
              <a:t>Part I </a:t>
            </a:r>
            <a:r>
              <a:rPr lang="en-US" altLang="zh-CN" dirty="0" err="1"/>
              <a:t>Threejs</a:t>
            </a:r>
            <a:r>
              <a:rPr lang="zh-CN" altLang="en-US" dirty="0"/>
              <a:t>基础教学</a:t>
            </a:r>
            <a:endParaRPr lang="en-US" altLang="zh-CN" dirty="0"/>
          </a:p>
          <a:p>
            <a:pPr lvl="1"/>
            <a:r>
              <a:rPr lang="zh-CN" altLang="en-US" dirty="0"/>
              <a:t>讲解 </a:t>
            </a:r>
            <a:r>
              <a:rPr lang="en-US" altLang="zh-CN" dirty="0"/>
              <a:t>45min</a:t>
            </a:r>
            <a:r>
              <a:rPr lang="zh-CN" altLang="en-US" dirty="0"/>
              <a:t>，你们跟着编（从</a:t>
            </a:r>
            <a:r>
              <a:rPr lang="en-US" altLang="zh-CN" dirty="0"/>
              <a:t>ppt</a:t>
            </a:r>
            <a:r>
              <a:rPr lang="zh-CN" altLang="en-US" dirty="0"/>
              <a:t>里复制黏贴就行）</a:t>
            </a:r>
            <a:endParaRPr lang="en-US" altLang="zh-CN" dirty="0"/>
          </a:p>
          <a:p>
            <a:pPr lvl="1"/>
            <a:r>
              <a:rPr lang="zh-CN" altLang="en-US" dirty="0"/>
              <a:t>答疑 </a:t>
            </a:r>
            <a:r>
              <a:rPr lang="en-US" altLang="zh-CN" dirty="0"/>
              <a:t>10min</a:t>
            </a:r>
          </a:p>
          <a:p>
            <a:r>
              <a:rPr lang="en-US" altLang="zh-CN" dirty="0"/>
              <a:t>Part II </a:t>
            </a:r>
            <a:r>
              <a:rPr lang="zh-CN" altLang="en-US" dirty="0"/>
              <a:t>飞机大战项目</a:t>
            </a:r>
            <a:endParaRPr lang="en-US" altLang="zh-CN" dirty="0"/>
          </a:p>
          <a:p>
            <a:pPr lvl="1"/>
            <a:r>
              <a:rPr lang="zh-CN" altLang="en-US" dirty="0"/>
              <a:t>讲解 </a:t>
            </a:r>
            <a:r>
              <a:rPr lang="en-US" altLang="zh-CN" dirty="0"/>
              <a:t>15min</a:t>
            </a:r>
          </a:p>
          <a:p>
            <a:pPr lvl="1"/>
            <a:r>
              <a:rPr lang="zh-CN" altLang="en-US" dirty="0"/>
              <a:t>项目制作与展示 </a:t>
            </a:r>
            <a:r>
              <a:rPr lang="en-US" altLang="zh-CN" dirty="0"/>
              <a:t>45min</a:t>
            </a:r>
            <a:r>
              <a:rPr lang="zh-CN" altLang="en-US" dirty="0"/>
              <a:t>（改示例</a:t>
            </a:r>
            <a:r>
              <a:rPr lang="en-US" altLang="zh-CN" dirty="0"/>
              <a:t>code</a:t>
            </a:r>
            <a:r>
              <a:rPr lang="zh-CN" altLang="en-US" dirty="0"/>
              <a:t>就行）</a:t>
            </a:r>
            <a:endParaRPr lang="en-US" altLang="zh-CN" dirty="0"/>
          </a:p>
          <a:p>
            <a:r>
              <a:rPr lang="en-US" altLang="zh-CN" dirty="0"/>
              <a:t>Part III </a:t>
            </a:r>
            <a:r>
              <a:rPr lang="zh-CN" altLang="en-US" dirty="0"/>
              <a:t>多人</a:t>
            </a:r>
            <a:r>
              <a:rPr lang="en-US" altLang="zh-CN" dirty="0"/>
              <a:t>FPS </a:t>
            </a:r>
            <a:r>
              <a:rPr lang="zh-CN" altLang="en-US" dirty="0"/>
              <a:t>技术介绍</a:t>
            </a:r>
            <a:endParaRPr lang="en-US" altLang="zh-CN" dirty="0"/>
          </a:p>
          <a:p>
            <a:pPr lvl="1"/>
            <a:r>
              <a:rPr lang="zh-CN" altLang="en-US" dirty="0"/>
              <a:t>讲解 </a:t>
            </a:r>
            <a:r>
              <a:rPr lang="en-US" altLang="zh-CN" dirty="0"/>
              <a:t>30min</a:t>
            </a:r>
          </a:p>
          <a:p>
            <a:pPr lvl="1"/>
            <a:r>
              <a:rPr lang="zh-CN" altLang="en-US"/>
              <a:t>自由交流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1671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42C62-FB46-4DEE-B7F5-5A796192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几个有用的小东西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96AD2A-DC18-44E9-9588-CCA3E385F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1812" y="1828859"/>
            <a:ext cx="5784188" cy="4664016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用鼠标移动镜头</a:t>
            </a:r>
            <a:endParaRPr lang="en-US" altLang="zh-CN" dirty="0"/>
          </a:p>
          <a:p>
            <a:pPr lvl="1"/>
            <a:r>
              <a:rPr lang="zh-CN" altLang="en-US" dirty="0"/>
              <a:t>左键旋转右键平移滚轮缩放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&lt;script </a:t>
            </a:r>
            <a:r>
              <a:rPr lang="en-US" altLang="zh-CN" sz="2400" dirty="0" err="1">
                <a:solidFill>
                  <a:schemeClr val="tx1">
                    <a:lumMod val="50000"/>
                  </a:schemeClr>
                </a:solidFill>
              </a:rPr>
              <a:t>src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="OrbitControls.js"&gt;&lt;/script&gt;</a:t>
            </a:r>
          </a:p>
          <a:p>
            <a:pPr marL="0" indent="0">
              <a:buNone/>
            </a:pPr>
            <a:r>
              <a:rPr lang="en-US" altLang="zh-CN" sz="2400" dirty="0"/>
              <a:t>const controls=new </a:t>
            </a:r>
            <a:r>
              <a:rPr lang="en-US" altLang="zh-CN" sz="2400" dirty="0" err="1"/>
              <a:t>THREE.OrbitControls</a:t>
            </a:r>
            <a:r>
              <a:rPr lang="en-US" altLang="zh-CN" sz="2400" dirty="0"/>
              <a:t>(</a:t>
            </a:r>
          </a:p>
          <a:p>
            <a:pPr marL="0" indent="0">
              <a:buNone/>
            </a:pPr>
            <a:r>
              <a:rPr lang="en-US" altLang="zh-CN" sz="2400" dirty="0"/>
              <a:t>            </a:t>
            </a:r>
            <a:r>
              <a:rPr lang="en-US" altLang="zh-CN" sz="2400" dirty="0" err="1"/>
              <a:t>camera,renderer.domElement</a:t>
            </a:r>
            <a:r>
              <a:rPr lang="en-US" altLang="zh-CN" sz="2400" dirty="0"/>
              <a:t>)</a:t>
            </a:r>
          </a:p>
          <a:p>
            <a:pPr marL="0" indent="0">
              <a:buNone/>
            </a:pPr>
            <a:r>
              <a:rPr lang="en-US" altLang="zh-CN" sz="2400" dirty="0" err="1"/>
              <a:t>controls.screenSpacePanning</a:t>
            </a:r>
            <a:r>
              <a:rPr lang="en-US" altLang="zh-CN" sz="2400" dirty="0"/>
              <a:t>=false</a:t>
            </a:r>
          </a:p>
          <a:p>
            <a:pPr marL="0" indent="0">
              <a:buNone/>
            </a:pPr>
            <a:r>
              <a:rPr lang="en-US" altLang="zh-CN" sz="2400" dirty="0"/>
              <a:t>function update(){</a:t>
            </a:r>
          </a:p>
          <a:p>
            <a:pPr marL="457200" lvl="1" indent="0">
              <a:buNone/>
            </a:pPr>
            <a:r>
              <a:rPr lang="en-US" altLang="zh-CN" dirty="0" err="1"/>
              <a:t>controls.update</a:t>
            </a:r>
            <a:r>
              <a:rPr lang="en-US" altLang="zh-CN" dirty="0"/>
              <a:t>()</a:t>
            </a:r>
          </a:p>
          <a:p>
            <a:pPr marL="457200" lvl="1" indent="0">
              <a:buNone/>
            </a:pPr>
            <a:r>
              <a:rPr lang="en-US" altLang="zh-CN" dirty="0"/>
              <a:t>…</a:t>
            </a:r>
          </a:p>
          <a:p>
            <a:pPr marL="0" indent="0">
              <a:buNone/>
            </a:pPr>
            <a:r>
              <a:rPr lang="en-US" altLang="zh-CN" sz="2400" dirty="0"/>
              <a:t>}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5C3BAB9-A48A-459F-8640-FC365E3C4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60487"/>
            <a:ext cx="6054862" cy="3526139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显示帧率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600" dirty="0">
                <a:solidFill>
                  <a:schemeClr val="tx1">
                    <a:lumMod val="50000"/>
                  </a:schemeClr>
                </a:solidFill>
              </a:rPr>
              <a:t>&lt;script </a:t>
            </a:r>
            <a:r>
              <a:rPr lang="en-US" altLang="zh-CN" sz="2600" dirty="0" err="1">
                <a:solidFill>
                  <a:schemeClr val="tx1">
                    <a:lumMod val="50000"/>
                  </a:schemeClr>
                </a:solidFill>
              </a:rPr>
              <a:t>src</a:t>
            </a:r>
            <a:r>
              <a:rPr lang="en-US" altLang="zh-CN" sz="2600" dirty="0">
                <a:solidFill>
                  <a:schemeClr val="tx1">
                    <a:lumMod val="50000"/>
                  </a:schemeClr>
                </a:solidFill>
              </a:rPr>
              <a:t>="stats.min.js"&gt;&lt;/script&gt;</a:t>
            </a:r>
          </a:p>
          <a:p>
            <a:pPr marL="0" indent="0">
              <a:buNone/>
            </a:pPr>
            <a:r>
              <a:rPr lang="en-US" altLang="zh-CN" sz="2600" dirty="0"/>
              <a:t>const stats=new Stats()</a:t>
            </a:r>
          </a:p>
          <a:p>
            <a:pPr marL="0" indent="0">
              <a:buNone/>
            </a:pPr>
            <a:r>
              <a:rPr lang="en-US" altLang="zh-CN" sz="2600" dirty="0" err="1"/>
              <a:t>document.body.appendChild</a:t>
            </a:r>
            <a:r>
              <a:rPr lang="en-US" altLang="zh-CN" sz="2600" dirty="0"/>
              <a:t>(</a:t>
            </a:r>
            <a:r>
              <a:rPr lang="en-US" altLang="zh-CN" sz="2600" dirty="0" err="1"/>
              <a:t>stats.dom</a:t>
            </a:r>
            <a:r>
              <a:rPr lang="en-US" altLang="zh-CN" sz="2600" dirty="0"/>
              <a:t>)</a:t>
            </a:r>
          </a:p>
          <a:p>
            <a:pPr marL="0" indent="0">
              <a:buNone/>
            </a:pPr>
            <a:r>
              <a:rPr lang="en-US" altLang="zh-CN" sz="2600" dirty="0"/>
              <a:t>function update(){</a:t>
            </a:r>
          </a:p>
          <a:p>
            <a:pPr marL="457200" lvl="1" indent="0">
              <a:buNone/>
            </a:pPr>
            <a:r>
              <a:rPr lang="en-US" altLang="zh-CN" sz="2600" dirty="0" err="1"/>
              <a:t>controls.update</a:t>
            </a:r>
            <a:r>
              <a:rPr lang="en-US" altLang="zh-CN" sz="2600" dirty="0"/>
              <a:t>()</a:t>
            </a:r>
          </a:p>
          <a:p>
            <a:pPr marL="457200" lvl="1" indent="0">
              <a:buNone/>
            </a:pPr>
            <a:r>
              <a:rPr lang="en-US" altLang="zh-CN" sz="2600" dirty="0"/>
              <a:t>…</a:t>
            </a:r>
          </a:p>
          <a:p>
            <a:pPr marL="0" indent="0">
              <a:buNone/>
            </a:pPr>
            <a:r>
              <a:rPr lang="en-US" altLang="zh-CN" sz="2600" dirty="0"/>
              <a:t>}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31D5E607-9EBD-4782-9BF2-487BB01DE3F0}"/>
              </a:ext>
            </a:extLst>
          </p:cNvPr>
          <p:cNvSpPr txBox="1">
            <a:spLocks/>
          </p:cNvSpPr>
          <p:nvPr/>
        </p:nvSpPr>
        <p:spPr>
          <a:xfrm>
            <a:off x="6096000" y="4016627"/>
            <a:ext cx="5860388" cy="267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调参数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&lt;script </a:t>
            </a:r>
            <a:r>
              <a:rPr lang="en-US" altLang="zh-CN" sz="2400" dirty="0" err="1">
                <a:solidFill>
                  <a:schemeClr val="tx1">
                    <a:lumMod val="50000"/>
                  </a:schemeClr>
                </a:solidFill>
              </a:rPr>
              <a:t>src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</a:rPr>
              <a:t>="dat.gui.min.js"&gt;&lt;/script&gt;</a:t>
            </a:r>
          </a:p>
          <a:p>
            <a:pPr marL="0" indent="0">
              <a:buNone/>
            </a:pPr>
            <a:r>
              <a:rPr lang="en-US" altLang="zh-CN" sz="2400" dirty="0"/>
              <a:t>const panel=new </a:t>
            </a:r>
            <a:r>
              <a:rPr lang="en-US" altLang="zh-CN" sz="2400" dirty="0" err="1"/>
              <a:t>dat.GUI</a:t>
            </a:r>
            <a:r>
              <a:rPr lang="en-US" altLang="zh-CN" sz="2400" dirty="0"/>
              <a:t>()</a:t>
            </a:r>
          </a:p>
          <a:p>
            <a:pPr marL="0" indent="0">
              <a:buNone/>
            </a:pPr>
            <a:r>
              <a:rPr lang="en-US" altLang="zh-CN" sz="2400" dirty="0" err="1"/>
              <a:t>panel.add</a:t>
            </a:r>
            <a:r>
              <a:rPr lang="en-US" altLang="zh-CN" sz="2400" dirty="0"/>
              <a:t>(</a:t>
            </a:r>
            <a:r>
              <a:rPr lang="en-US" altLang="zh-CN" sz="2400" dirty="0" err="1"/>
              <a:t>material,"color</a:t>
            </a:r>
            <a:r>
              <a:rPr lang="en-US" altLang="zh-CN" sz="2400" dirty="0"/>
              <a:t>")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回忆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material["color"]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就是</a:t>
            </a:r>
            <a:r>
              <a:rPr lang="en-US" altLang="zh-CN" sz="2400" dirty="0" err="1">
                <a:solidFill>
                  <a:schemeClr val="accent6">
                    <a:lumMod val="75000"/>
                  </a:schemeClr>
                </a:solidFill>
              </a:rPr>
              <a:t>material.color</a:t>
            </a:r>
            <a:endParaRPr lang="en-US" altLang="zh-CN" sz="2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968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E333D-A178-4B92-B866-F607788AE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II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2C6246-6973-454F-9C12-6FDF055D3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飞机大战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5852D1-90E9-4661-B5C1-125C61F4D9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29"/>
          <a:stretch/>
        </p:blipFill>
        <p:spPr>
          <a:xfrm>
            <a:off x="3546530" y="650383"/>
            <a:ext cx="8143975" cy="408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22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4339ABF-A952-4998-A3D1-5709DEA6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F74909B-8701-4DAF-BE7D-5EEB4795E5C2}"/>
              </a:ext>
            </a:extLst>
          </p:cNvPr>
          <p:cNvSpPr txBox="1"/>
          <p:nvPr/>
        </p:nvSpPr>
        <p:spPr>
          <a:xfrm>
            <a:off x="7668618" y="365125"/>
            <a:ext cx="387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http://es6.ruanyifeng.com/#docs/class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258339-F349-4DA5-A080-4B3B9525330F}"/>
              </a:ext>
            </a:extLst>
          </p:cNvPr>
          <p:cNvSpPr txBox="1"/>
          <p:nvPr/>
        </p:nvSpPr>
        <p:spPr>
          <a:xfrm>
            <a:off x="907960" y="1442434"/>
            <a:ext cx="539624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4EC9B0"/>
                </a:solidFill>
                <a:latin typeface="Consolas" panose="020B0609020204030204" pitchFamily="49" charset="0"/>
              </a:rPr>
              <a:t>Plane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mesh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pPr lvl="2"/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mesh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mesh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pitch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yaw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roll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speed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altLang="zh-CN" sz="1400" dirty="0">
                <a:solidFill>
                  <a:srgbClr val="DCDCAA"/>
                </a:solidFill>
                <a:latin typeface="Consolas" panose="020B0609020204030204" pitchFamily="49" charset="0"/>
              </a:rPr>
              <a:t>update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dt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pPr lvl="2"/>
            <a:r>
              <a:rPr lang="en-US" altLang="zh-C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this.pitch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inputY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yaw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+=-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inputX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dt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roll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=-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inputX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mesh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quaternion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setFromEuler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THREE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Euler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pitch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yaw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roll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"YXZ</a:t>
            </a:r>
            <a:r>
              <a:rPr lang="en-US" altLang="zh-CN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pPr lvl="2"/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v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4EC9B0"/>
                </a:solidFill>
                <a:latin typeface="Consolas" panose="020B0609020204030204" pitchFamily="49" charset="0"/>
              </a:rPr>
              <a:t>THREE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4EC9B0"/>
                </a:solidFill>
                <a:latin typeface="Consolas" panose="020B0609020204030204" pitchFamily="49" charset="0"/>
              </a:rPr>
              <a:t>Vector3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,-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speed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v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applyQuaternion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mesh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quaternion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778658-739E-41CA-86BB-AB1E1F6C9470}"/>
              </a:ext>
            </a:extLst>
          </p:cNvPr>
          <p:cNvSpPr txBox="1"/>
          <p:nvPr/>
        </p:nvSpPr>
        <p:spPr>
          <a:xfrm>
            <a:off x="7407657" y="1135674"/>
            <a:ext cx="38763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player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4EC9B0"/>
                </a:solidFill>
                <a:latin typeface="Consolas" panose="020B0609020204030204" pitchFamily="49" charset="0"/>
              </a:rPr>
              <a:t>Plane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playerMesh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player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speed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=3;</a:t>
            </a:r>
          </a:p>
          <a:p>
            <a:b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DCDCAA"/>
                </a:solidFill>
                <a:latin typeface="Consolas" panose="020B0609020204030204" pitchFamily="49" charset="0"/>
              </a:rPr>
              <a:t>loop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pPr lvl="1"/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dt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clock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getDelta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altLang="zh-C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player.update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</a:rPr>
              <a:t>(dt);</a:t>
            </a:r>
          </a:p>
          <a:p>
            <a:pPr lvl="1"/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renderer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render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scene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camera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zh-CN" altLang="en-US" sz="1400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14933C3-2978-4BE8-A903-BD9988EA68D1}"/>
              </a:ext>
            </a:extLst>
          </p:cNvPr>
          <p:cNvCxnSpPr/>
          <p:nvPr/>
        </p:nvCxnSpPr>
        <p:spPr>
          <a:xfrm flipH="1">
            <a:off x="2627290" y="2157211"/>
            <a:ext cx="5209504" cy="11526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9D4E9E1-B202-41B5-B545-ABE2A8027045}"/>
              </a:ext>
            </a:extLst>
          </p:cNvPr>
          <p:cNvCxnSpPr>
            <a:cxnSpLocks/>
          </p:cNvCxnSpPr>
          <p:nvPr/>
        </p:nvCxnSpPr>
        <p:spPr>
          <a:xfrm flipH="1">
            <a:off x="3217572" y="1592474"/>
            <a:ext cx="4120325" cy="1250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6BA04B7-9A81-4685-9F71-8B08FD0EBB49}"/>
              </a:ext>
            </a:extLst>
          </p:cNvPr>
          <p:cNvCxnSpPr>
            <a:cxnSpLocks/>
          </p:cNvCxnSpPr>
          <p:nvPr/>
        </p:nvCxnSpPr>
        <p:spPr>
          <a:xfrm flipH="1" flipV="1">
            <a:off x="3217572" y="2941561"/>
            <a:ext cx="1940417" cy="1701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504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4339ABF-A952-4998-A3D1-5709DEA6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继承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F74909B-8701-4DAF-BE7D-5EEB4795E5C2}"/>
              </a:ext>
            </a:extLst>
          </p:cNvPr>
          <p:cNvSpPr txBox="1"/>
          <p:nvPr/>
        </p:nvSpPr>
        <p:spPr>
          <a:xfrm>
            <a:off x="7668618" y="365125"/>
            <a:ext cx="387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http://es6.ruanyifeng.com/#docs/class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258339-F349-4DA5-A080-4B3B9525330F}"/>
              </a:ext>
            </a:extLst>
          </p:cNvPr>
          <p:cNvSpPr txBox="1"/>
          <p:nvPr/>
        </p:nvSpPr>
        <p:spPr>
          <a:xfrm>
            <a:off x="838200" y="1628625"/>
            <a:ext cx="47973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4EC9B0"/>
                </a:solidFill>
                <a:latin typeface="Consolas" panose="020B0609020204030204" pitchFamily="49" charset="0"/>
              </a:rPr>
              <a:t>Plane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mesh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pPr lvl="1"/>
            <a:r>
              <a:rPr lang="en-US" altLang="zh-CN" sz="1400" dirty="0">
                <a:solidFill>
                  <a:srgbClr val="6A9955"/>
                </a:solidFill>
                <a:latin typeface="Consolas" panose="020B0609020204030204" pitchFamily="49" charset="0"/>
              </a:rPr>
              <a:t>	//...</a:t>
            </a:r>
            <a:endParaRPr lang="en-US" altLang="zh-C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altLang="zh-CN" sz="1400" dirty="0">
                <a:solidFill>
                  <a:srgbClr val="DCDCAA"/>
                </a:solidFill>
                <a:latin typeface="Consolas" panose="020B0609020204030204" pitchFamily="49" charset="0"/>
              </a:rPr>
              <a:t>update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dt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pPr lvl="2"/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pitch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inputY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yaw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+=-</a:t>
            </a:r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inputX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dt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roll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=-</a:t>
            </a:r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inputX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mesh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quaternion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setFromEuler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THREE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Euler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pitch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yaw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roll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"YXZ</a:t>
            </a:r>
            <a:r>
              <a:rPr lang="en-US" altLang="zh-CN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pPr lvl="2"/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v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4EC9B0"/>
                </a:solidFill>
                <a:latin typeface="Consolas" panose="020B0609020204030204" pitchFamily="49" charset="0"/>
              </a:rPr>
              <a:t>THREE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4EC9B0"/>
                </a:solidFill>
                <a:latin typeface="Consolas" panose="020B0609020204030204" pitchFamily="49" charset="0"/>
              </a:rPr>
              <a:t>Vector3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,-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speed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v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applyQuaternion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mesh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quaternion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778658-739E-41CA-86BB-AB1E1F6C9470}"/>
              </a:ext>
            </a:extLst>
          </p:cNvPr>
          <p:cNvSpPr txBox="1"/>
          <p:nvPr/>
        </p:nvSpPr>
        <p:spPr>
          <a:xfrm>
            <a:off x="7099637" y="1135674"/>
            <a:ext cx="425416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4EC9B0"/>
                </a:solidFill>
                <a:latin typeface="Consolas" panose="020B0609020204030204" pitchFamily="49" charset="0"/>
              </a:rPr>
              <a:t>Player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4EC9B0"/>
                </a:solidFill>
                <a:latin typeface="Consolas" panose="020B0609020204030204" pitchFamily="49" charset="0"/>
              </a:rPr>
              <a:t>Plane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mesh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pPr lvl="1"/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	super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mesh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altLang="zh-CN" sz="1400" dirty="0">
                <a:solidFill>
                  <a:srgbClr val="DCDCAA"/>
                </a:solidFill>
                <a:latin typeface="Consolas" panose="020B0609020204030204" pitchFamily="49" charset="0"/>
              </a:rPr>
              <a:t>update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dt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super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update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dt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inputX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inputX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inputY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inputY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super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update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dt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4EC9B0"/>
                </a:solidFill>
                <a:latin typeface="Consolas" panose="020B0609020204030204" pitchFamily="49" charset="0"/>
              </a:rPr>
              <a:t>Enemy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4EC9B0"/>
                </a:solidFill>
                <a:latin typeface="Consolas" panose="020B0609020204030204" pitchFamily="49" charset="0"/>
              </a:rPr>
              <a:t>Plane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mesh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pPr lvl="1"/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	super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mesh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altLang="zh-CN" sz="1400" dirty="0">
                <a:solidFill>
                  <a:srgbClr val="DCDCAA"/>
                </a:solidFill>
                <a:latin typeface="Consolas" panose="020B0609020204030204" pitchFamily="49" charset="0"/>
              </a:rPr>
              <a:t>update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dt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super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update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dt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inputX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playerDirection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inputY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playerDirection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BB7322-94FC-41E2-A3CE-F70DA2661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037" y="3240849"/>
            <a:ext cx="1528572" cy="9944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4DC0B2-8AE2-4212-999C-72458F867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7037" y="1177279"/>
            <a:ext cx="1553918" cy="902691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4DE9327-ABF9-4DAA-A49A-C4497F85A0B6}"/>
              </a:ext>
            </a:extLst>
          </p:cNvPr>
          <p:cNvCxnSpPr/>
          <p:nvPr/>
        </p:nvCxnSpPr>
        <p:spPr>
          <a:xfrm flipH="1">
            <a:off x="3348507" y="1745087"/>
            <a:ext cx="4578439" cy="28977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0EB6DE8-2C41-42E5-95A9-97551AE19D57}"/>
              </a:ext>
            </a:extLst>
          </p:cNvPr>
          <p:cNvCxnSpPr>
            <a:cxnSpLocks/>
          </p:cNvCxnSpPr>
          <p:nvPr/>
        </p:nvCxnSpPr>
        <p:spPr>
          <a:xfrm flipH="1">
            <a:off x="2807595" y="2376152"/>
            <a:ext cx="5241701" cy="30265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CED134B-6901-4DF2-8798-512CE6A21294}"/>
              </a:ext>
            </a:extLst>
          </p:cNvPr>
          <p:cNvCxnSpPr/>
          <p:nvPr/>
        </p:nvCxnSpPr>
        <p:spPr>
          <a:xfrm flipH="1" flipV="1">
            <a:off x="2949262" y="2736761"/>
            <a:ext cx="5100034" cy="193827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565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A678F-060F-46DD-BB59-F23369A0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容器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6B0633-3CBC-4E07-95B6-063F9EEBA15C}"/>
              </a:ext>
            </a:extLst>
          </p:cNvPr>
          <p:cNvSpPr txBox="1"/>
          <p:nvPr/>
        </p:nvSpPr>
        <p:spPr>
          <a:xfrm>
            <a:off x="838200" y="1559016"/>
            <a:ext cx="49186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</a:rPr>
              <a:t>const updates=[];</a:t>
            </a:r>
          </a:p>
          <a:p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DCDCAA"/>
                </a:solidFill>
                <a:latin typeface="Consolas" panose="020B0609020204030204" pitchFamily="49" charset="0"/>
              </a:rPr>
              <a:t>loop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pPr lvl="1"/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dt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clock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getDelta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altLang="zh-CN" sz="1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handler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of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updates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400" dirty="0">
                <a:solidFill>
                  <a:srgbClr val="DCDCAA"/>
                </a:solidFill>
                <a:latin typeface="Consolas" panose="020B0609020204030204" pitchFamily="49" charset="0"/>
              </a:rPr>
              <a:t>handler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dt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update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dt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renderer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render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scene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camera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34CB45-4703-46E3-BD35-8C6BC432E84B}"/>
              </a:ext>
            </a:extLst>
          </p:cNvPr>
          <p:cNvSpPr txBox="1"/>
          <p:nvPr/>
        </p:nvSpPr>
        <p:spPr>
          <a:xfrm>
            <a:off x="838200" y="3632552"/>
            <a:ext cx="486070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GameObject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mesh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pPr lvl="2"/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mesh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mesh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altLang="zh-C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scene.add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mesh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updateWrapper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dt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update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dt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altLang="zh-C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updates.push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updateWrapper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} </a:t>
            </a:r>
          </a:p>
          <a:p>
            <a:pPr lvl="1"/>
            <a:r>
              <a:rPr lang="en-US" altLang="zh-CN" sz="1400" dirty="0">
                <a:solidFill>
                  <a:srgbClr val="DCDCAA"/>
                </a:solidFill>
                <a:latin typeface="Consolas" panose="020B0609020204030204" pitchFamily="49" charset="0"/>
              </a:rPr>
              <a:t>update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(){}</a:t>
            </a:r>
          </a:p>
          <a:p>
            <a:pPr lvl="1"/>
            <a:r>
              <a:rPr lang="en-US" altLang="zh-CN" sz="1400" dirty="0">
                <a:solidFill>
                  <a:srgbClr val="DCDCAA"/>
                </a:solidFill>
                <a:latin typeface="Consolas" panose="020B0609020204030204" pitchFamily="49" charset="0"/>
              </a:rPr>
              <a:t>dispose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pPr lvl="2"/>
            <a:r>
              <a:rPr lang="en-US" altLang="zh-C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scene.remove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mesh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altLang="zh-C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updates.splice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updates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indexOf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updateWrapper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B2D0A9-2BB4-4332-B87D-3C113AF5C08A}"/>
              </a:ext>
            </a:extLst>
          </p:cNvPr>
          <p:cNvSpPr txBox="1"/>
          <p:nvPr/>
        </p:nvSpPr>
        <p:spPr>
          <a:xfrm>
            <a:off x="6516710" y="1487510"/>
            <a:ext cx="580837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4EC9B0"/>
                </a:solidFill>
                <a:latin typeface="Consolas" panose="020B0609020204030204" pitchFamily="49" charset="0"/>
              </a:rPr>
              <a:t>Effect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4EC9B0"/>
                </a:solidFill>
                <a:latin typeface="Consolas" panose="020B0609020204030204" pitchFamily="49" charset="0"/>
              </a:rPr>
              <a:t>GameObject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400" dirty="0">
                <a:solidFill>
                  <a:srgbClr val="00B050"/>
                </a:solidFill>
                <a:latin typeface="Consolas" panose="020B0609020204030204" pitchFamily="49" charset="0"/>
              </a:rPr>
              <a:t>//...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sz="1400" dirty="0">
                <a:solidFill>
                  <a:srgbClr val="DCDCAA"/>
                </a:solidFill>
                <a:latin typeface="Consolas" panose="020B0609020204030204" pitchFamily="49" charset="0"/>
              </a:rPr>
              <a:t>update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dt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pPr lvl="2"/>
            <a:r>
              <a:rPr lang="en-US" altLang="zh-CN" sz="1400" dirty="0">
                <a:solidFill>
                  <a:srgbClr val="00B050"/>
                </a:solidFill>
                <a:latin typeface="Consolas" panose="020B0609020204030204" pitchFamily="49" charset="0"/>
              </a:rPr>
              <a:t>//...</a:t>
            </a:r>
          </a:p>
          <a:p>
            <a:pPr lvl="1"/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4EC9B0"/>
                </a:solidFill>
                <a:latin typeface="Consolas" panose="020B0609020204030204" pitchFamily="49" charset="0"/>
              </a:rPr>
              <a:t>Bullet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4EC9B0"/>
                </a:solidFill>
                <a:latin typeface="Consolas" panose="020B0609020204030204" pitchFamily="49" charset="0"/>
              </a:rPr>
              <a:t>GameObject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4EC9B0"/>
                </a:solidFill>
                <a:latin typeface="Consolas" panose="020B0609020204030204" pitchFamily="49" charset="0"/>
              </a:rPr>
              <a:t>Plane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4EC9B0"/>
                </a:solidFill>
                <a:latin typeface="Consolas" panose="020B0609020204030204" pitchFamily="49" charset="0"/>
              </a:rPr>
              <a:t>GameObject</a:t>
            </a:r>
            <a:endParaRPr lang="en-US" altLang="zh-CN" dirty="0">
              <a:solidFill>
                <a:srgbClr val="4EC9B0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C739289-5240-44F4-872E-19FFD2F4B605}"/>
              </a:ext>
            </a:extLst>
          </p:cNvPr>
          <p:cNvCxnSpPr>
            <a:cxnSpLocks/>
          </p:cNvCxnSpPr>
          <p:nvPr/>
        </p:nvCxnSpPr>
        <p:spPr>
          <a:xfrm flipV="1">
            <a:off x="2521039" y="2196493"/>
            <a:ext cx="4452871" cy="30680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5334F1-7BFA-4B99-9137-D2ADD3D3C056}"/>
              </a:ext>
            </a:extLst>
          </p:cNvPr>
          <p:cNvCxnSpPr>
            <a:cxnSpLocks/>
          </p:cNvCxnSpPr>
          <p:nvPr/>
        </p:nvCxnSpPr>
        <p:spPr>
          <a:xfrm flipV="1">
            <a:off x="2839792" y="2421574"/>
            <a:ext cx="663262" cy="23371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2DBC1EA-EF1A-45E8-82BF-3A90552C0D24}"/>
              </a:ext>
            </a:extLst>
          </p:cNvPr>
          <p:cNvCxnSpPr>
            <a:cxnSpLocks/>
          </p:cNvCxnSpPr>
          <p:nvPr/>
        </p:nvCxnSpPr>
        <p:spPr>
          <a:xfrm flipV="1">
            <a:off x="2369713" y="4726546"/>
            <a:ext cx="302653" cy="5679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D0BB88E-1D0F-4A82-B048-F27C40632ED5}"/>
              </a:ext>
            </a:extLst>
          </p:cNvPr>
          <p:cNvCxnSpPr>
            <a:cxnSpLocks/>
          </p:cNvCxnSpPr>
          <p:nvPr/>
        </p:nvCxnSpPr>
        <p:spPr>
          <a:xfrm flipV="1">
            <a:off x="2440546" y="3429000"/>
            <a:ext cx="4134119" cy="1865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F378C2D-F057-4725-B93B-9E1B8886758A}"/>
              </a:ext>
            </a:extLst>
          </p:cNvPr>
          <p:cNvCxnSpPr>
            <a:cxnSpLocks/>
          </p:cNvCxnSpPr>
          <p:nvPr/>
        </p:nvCxnSpPr>
        <p:spPr>
          <a:xfrm flipV="1">
            <a:off x="2440546" y="3730521"/>
            <a:ext cx="4134119" cy="1564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27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E0F9C-A270-416B-923A-09CB10B6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碰撞检定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F9F2D1-28AB-42AB-A162-F9F2AE001ECF}"/>
              </a:ext>
            </a:extLst>
          </p:cNvPr>
          <p:cNvSpPr txBox="1"/>
          <p:nvPr/>
        </p:nvSpPr>
        <p:spPr>
          <a:xfrm>
            <a:off x="991674" y="1595021"/>
            <a:ext cx="86481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4EC9B0"/>
                </a:solidFill>
                <a:latin typeface="Consolas" panose="020B0609020204030204" pitchFamily="49" charset="0"/>
              </a:rPr>
              <a:t>Bullet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GameObject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constructor(</a:t>
            </a:r>
            <a:r>
              <a:rPr lang="en-US" altLang="zh-CN" sz="14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mesh,speed,lifetime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){</a:t>
            </a:r>
          </a:p>
          <a:p>
            <a:pPr lvl="2"/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super(mesh);</a:t>
            </a:r>
          </a:p>
          <a:p>
            <a:pPr lvl="2"/>
            <a:r>
              <a:rPr lang="en-US" altLang="zh-CN" sz="14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this.speed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=speed;</a:t>
            </a:r>
          </a:p>
          <a:p>
            <a:pPr lvl="2"/>
            <a:r>
              <a:rPr lang="en-US" altLang="zh-CN" sz="14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this.lifetime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=lifetime;</a:t>
            </a:r>
          </a:p>
          <a:p>
            <a:pPr lvl="2"/>
            <a:r>
              <a:rPr lang="en-US" altLang="zh-CN" sz="14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this.damage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=10;</a:t>
            </a:r>
          </a:p>
          <a:p>
            <a:pPr lvl="1"/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	update(dt){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sz="14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super.update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(dt);</a:t>
            </a:r>
          </a:p>
          <a:p>
            <a:pPr lvl="2"/>
            <a:r>
              <a:rPr lang="en-US" altLang="zh-CN" sz="14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this.lifetime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-=dt;</a:t>
            </a:r>
          </a:p>
          <a:p>
            <a:pPr lvl="2"/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if(</a:t>
            </a:r>
            <a:r>
              <a:rPr lang="en-US" altLang="zh-CN" sz="14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this.lifetime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&lt;0){</a:t>
            </a:r>
            <a:r>
              <a:rPr lang="en-US" altLang="zh-CN" sz="14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this.dispose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();return;}</a:t>
            </a:r>
          </a:p>
          <a:p>
            <a:pPr lvl="2"/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let v=new THREE.Vector3(0,0,-this.speed*dt);</a:t>
            </a:r>
          </a:p>
          <a:p>
            <a:pPr lvl="2"/>
            <a:r>
              <a:rPr lang="en-US" altLang="zh-CN" sz="14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v.applyQuaternion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this.mesh.quaternion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altLang="zh-CN" sz="1400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this.mesh.position.add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(v);</a:t>
            </a:r>
          </a:p>
          <a:p>
            <a:pPr lvl="2"/>
            <a:r>
              <a:rPr lang="en-US" altLang="zh-CN" sz="1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plane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of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planes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  <a:r>
              <a:rPr lang="en-US" altLang="zh-CN" sz="1400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容器</a:t>
            </a:r>
            <a:endParaRPr lang="en-US" altLang="zh-CN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lvl="3"/>
            <a:r>
              <a:rPr lang="en-US" altLang="zh-CN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plane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mesh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position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distanceTo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mesh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position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)&lt;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plane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hitRadius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pPr lvl="4"/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plane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takeDamage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damage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4"/>
            <a:r>
              <a:rPr lang="en-US" altLang="zh-CN" sz="1400" dirty="0">
                <a:solidFill>
                  <a:srgbClr val="DCDCAA"/>
                </a:solidFill>
                <a:latin typeface="Consolas" panose="020B0609020204030204" pitchFamily="49" charset="0"/>
              </a:rPr>
              <a:t>explosion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mesh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position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.5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4"/>
            <a:r>
              <a:rPr lang="en-US" altLang="zh-CN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dispose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r>
              <a:rPr lang="en-US" altLang="zh-CN" sz="14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3"/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6979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AFEC7B-6713-4BBE-9159-00FFB667C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7C94DA-7801-486A-B049-DAE158B64F00}"/>
              </a:ext>
            </a:extLst>
          </p:cNvPr>
          <p:cNvSpPr txBox="1"/>
          <p:nvPr/>
        </p:nvSpPr>
        <p:spPr>
          <a:xfrm>
            <a:off x="1049628" y="1938270"/>
            <a:ext cx="7624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局部参考系到世界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方向</a:t>
            </a:r>
            <a:r>
              <a:rPr lang="en-US" altLang="zh-CN" dirty="0"/>
              <a:t>: </a:t>
            </a:r>
            <a:r>
              <a:rPr lang="en-US" altLang="zh-CN" dirty="0" err="1"/>
              <a:t>v.clone</a:t>
            </a:r>
            <a:r>
              <a:rPr lang="en-US" altLang="zh-CN" dirty="0"/>
              <a:t>().</a:t>
            </a:r>
            <a:r>
              <a:rPr lang="en-US" altLang="zh-CN" dirty="0" err="1"/>
              <a:t>applyQuaternion</a:t>
            </a:r>
            <a:r>
              <a:rPr lang="en-US" altLang="zh-CN" dirty="0"/>
              <a:t>(</a:t>
            </a:r>
            <a:r>
              <a:rPr lang="en-US" altLang="zh-CN" dirty="0" err="1"/>
              <a:t>mesh.quaternion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旋转</a:t>
            </a:r>
            <a:r>
              <a:rPr lang="en-US" altLang="zh-CN" dirty="0"/>
              <a:t>: </a:t>
            </a:r>
            <a:r>
              <a:rPr lang="en-US" altLang="zh-CN" dirty="0" err="1"/>
              <a:t>mesh.quaternion.clone</a:t>
            </a:r>
            <a:r>
              <a:rPr lang="en-US" altLang="zh-CN" dirty="0"/>
              <a:t>().multiply(q)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位置</a:t>
            </a:r>
            <a:r>
              <a:rPr lang="en-US" altLang="zh-CN" dirty="0"/>
              <a:t>: </a:t>
            </a:r>
            <a:r>
              <a:rPr lang="en-US" altLang="zh-CN" dirty="0" err="1"/>
              <a:t>mesh.localToWorld</a:t>
            </a:r>
            <a:r>
              <a:rPr lang="en-US" altLang="zh-CN" dirty="0"/>
              <a:t>(p)</a:t>
            </a:r>
          </a:p>
          <a:p>
            <a:endParaRPr lang="en-US" altLang="zh-CN" dirty="0"/>
          </a:p>
          <a:p>
            <a:r>
              <a:rPr lang="zh-CN" altLang="en-US" dirty="0"/>
              <a:t>世界参考系到局部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方向</a:t>
            </a:r>
            <a:r>
              <a:rPr lang="en-US" altLang="zh-CN" dirty="0"/>
              <a:t>: </a:t>
            </a:r>
            <a:r>
              <a:rPr lang="en-US" altLang="zh-CN" dirty="0" err="1"/>
              <a:t>v.clone</a:t>
            </a:r>
            <a:r>
              <a:rPr lang="en-US" altLang="zh-CN" dirty="0"/>
              <a:t>().</a:t>
            </a:r>
            <a:r>
              <a:rPr lang="en-US" altLang="zh-CN" dirty="0" err="1"/>
              <a:t>applyQuaternion</a:t>
            </a:r>
            <a:r>
              <a:rPr lang="en-US" altLang="zh-CN" dirty="0"/>
              <a:t>(</a:t>
            </a:r>
            <a:r>
              <a:rPr lang="en-US" altLang="zh-CN" dirty="0" err="1"/>
              <a:t>mesh.quaternion.clone</a:t>
            </a:r>
            <a:r>
              <a:rPr lang="en-US" altLang="zh-CN" dirty="0"/>
              <a:t>().inverse())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旋转</a:t>
            </a:r>
            <a:r>
              <a:rPr lang="en-US" altLang="zh-CN" dirty="0"/>
              <a:t>: </a:t>
            </a:r>
            <a:r>
              <a:rPr lang="en-US" altLang="zh-CN" dirty="0" err="1"/>
              <a:t>mesh.quaternion.clone</a:t>
            </a:r>
            <a:r>
              <a:rPr lang="en-US" altLang="zh-CN" dirty="0"/>
              <a:t>().inverse().multiply(q)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位置</a:t>
            </a:r>
            <a:r>
              <a:rPr lang="en-US" altLang="zh-CN" dirty="0"/>
              <a:t>: </a:t>
            </a:r>
            <a:r>
              <a:rPr lang="en-US" altLang="zh-CN" dirty="0" err="1"/>
              <a:t>mesh.worldToLocal</a:t>
            </a:r>
            <a:r>
              <a:rPr lang="en-US" altLang="zh-CN" dirty="0"/>
              <a:t>(p)</a:t>
            </a:r>
          </a:p>
          <a:p>
            <a:endParaRPr lang="en-US" altLang="zh-CN" dirty="0"/>
          </a:p>
          <a:p>
            <a:r>
              <a:rPr lang="zh-CN" altLang="en-US" dirty="0"/>
              <a:t>注意，“前”是负</a:t>
            </a:r>
            <a:r>
              <a:rPr lang="en-US" altLang="zh-CN" dirty="0"/>
              <a:t>z</a:t>
            </a:r>
            <a:r>
              <a:rPr lang="zh-CN" altLang="en-US" dirty="0"/>
              <a:t>方向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02226C-4E02-4D9D-A69C-9BE150FB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780" y="1748989"/>
            <a:ext cx="3285542" cy="351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84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81E3967-BFF6-4043-B65F-5EFEC3EB68CE}"/>
              </a:ext>
            </a:extLst>
          </p:cNvPr>
          <p:cNvSpPr txBox="1"/>
          <p:nvPr/>
        </p:nvSpPr>
        <p:spPr>
          <a:xfrm>
            <a:off x="289776" y="197346"/>
            <a:ext cx="531253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//==========</a:t>
            </a:r>
            <a:r>
              <a:rPr lang="zh-CN" altLang="en-US" sz="1400" dirty="0"/>
              <a:t>基本设定</a:t>
            </a:r>
            <a:r>
              <a:rPr lang="en-US" altLang="zh-CN" sz="1400" dirty="0"/>
              <a:t>==========</a:t>
            </a:r>
            <a:endParaRPr lang="zh-CN" altLang="en-US" sz="1400" dirty="0"/>
          </a:p>
          <a:p>
            <a:r>
              <a:rPr lang="en-US" altLang="zh-CN" sz="1400" dirty="0"/>
              <a:t>const scene=new </a:t>
            </a:r>
            <a:r>
              <a:rPr lang="en-US" altLang="zh-CN" sz="1400" dirty="0" err="1"/>
              <a:t>THREE.Scene</a:t>
            </a:r>
            <a:r>
              <a:rPr lang="en-US" altLang="zh-CN" sz="1400" dirty="0"/>
              <a:t>();</a:t>
            </a:r>
          </a:p>
          <a:p>
            <a:r>
              <a:rPr lang="en-US" altLang="zh-CN" sz="1400" dirty="0"/>
              <a:t>const renderer=new </a:t>
            </a:r>
            <a:r>
              <a:rPr lang="en-US" altLang="zh-CN" sz="1400" dirty="0" err="1"/>
              <a:t>THREE.WebGLRenderer</a:t>
            </a:r>
            <a:r>
              <a:rPr lang="en-US" altLang="zh-CN" sz="1400" dirty="0"/>
              <a:t>();</a:t>
            </a:r>
          </a:p>
          <a:p>
            <a:r>
              <a:rPr lang="en-US" altLang="zh-CN" sz="1400" dirty="0" err="1"/>
              <a:t>document.body.appendChild</a:t>
            </a:r>
            <a:r>
              <a:rPr lang="en-US" altLang="zh-CN" sz="1400" dirty="0"/>
              <a:t>(</a:t>
            </a:r>
            <a:r>
              <a:rPr lang="en-US" altLang="zh-CN" sz="1400" dirty="0" err="1"/>
              <a:t>renderer.domElement</a:t>
            </a:r>
            <a:r>
              <a:rPr lang="en-US" altLang="zh-CN" sz="1400" dirty="0"/>
              <a:t>);</a:t>
            </a:r>
          </a:p>
          <a:p>
            <a:r>
              <a:rPr lang="en-US" altLang="zh-CN" sz="1400" dirty="0" err="1"/>
              <a:t>renderer.gammaFactor</a:t>
            </a:r>
            <a:r>
              <a:rPr lang="en-US" altLang="zh-CN" sz="1400" dirty="0"/>
              <a:t>=2.2;</a:t>
            </a:r>
          </a:p>
          <a:p>
            <a:r>
              <a:rPr lang="en-US" altLang="zh-CN" sz="1400" dirty="0" err="1"/>
              <a:t>renderer.gammaOutput</a:t>
            </a:r>
            <a:r>
              <a:rPr lang="en-US" altLang="zh-CN" sz="1400" dirty="0"/>
              <a:t>=true;</a:t>
            </a:r>
          </a:p>
          <a:p>
            <a:r>
              <a:rPr lang="en-US" altLang="zh-CN" sz="1400" dirty="0"/>
              <a:t>const camera=new </a:t>
            </a:r>
            <a:r>
              <a:rPr lang="en-US" altLang="zh-CN" sz="1400" dirty="0" err="1"/>
              <a:t>THREE.PerspectiveCamera</a:t>
            </a:r>
            <a:r>
              <a:rPr lang="en-US" altLang="zh-CN" sz="1400" dirty="0"/>
              <a:t>(45,1,.01,10000);</a:t>
            </a:r>
          </a:p>
          <a:p>
            <a:r>
              <a:rPr lang="en-US" altLang="zh-CN" sz="1400" dirty="0" err="1"/>
              <a:t>camera.position.set</a:t>
            </a:r>
            <a:r>
              <a:rPr lang="en-US" altLang="zh-CN" sz="1400" dirty="0"/>
              <a:t>(2,1,3);</a:t>
            </a:r>
          </a:p>
          <a:p>
            <a:r>
              <a:rPr lang="en-US" altLang="zh-CN" sz="1400" dirty="0" err="1"/>
              <a:t>camera.lookAt</a:t>
            </a:r>
            <a:r>
              <a:rPr lang="en-US" altLang="zh-CN" sz="1400" dirty="0"/>
              <a:t>(0,0,0);</a:t>
            </a:r>
          </a:p>
          <a:p>
            <a:r>
              <a:rPr lang="en-US" altLang="zh-CN" sz="1400" dirty="0"/>
              <a:t>const listener=new </a:t>
            </a:r>
            <a:r>
              <a:rPr lang="en-US" altLang="zh-CN" sz="1400" dirty="0" err="1"/>
              <a:t>THREE.AudioListener</a:t>
            </a:r>
            <a:r>
              <a:rPr lang="en-US" altLang="zh-CN" sz="1400" dirty="0"/>
              <a:t>();</a:t>
            </a:r>
          </a:p>
          <a:p>
            <a:r>
              <a:rPr lang="en-US" altLang="zh-CN" sz="1400" dirty="0" err="1"/>
              <a:t>camera.add</a:t>
            </a:r>
            <a:r>
              <a:rPr lang="en-US" altLang="zh-CN" sz="1400" dirty="0"/>
              <a:t>(listener);</a:t>
            </a:r>
          </a:p>
          <a:p>
            <a:r>
              <a:rPr lang="en-US" altLang="zh-CN" sz="1400" dirty="0"/>
              <a:t>let </a:t>
            </a:r>
            <a:r>
              <a:rPr lang="en-US" altLang="zh-CN" sz="1400" dirty="0" err="1"/>
              <a:t>renderFactor</a:t>
            </a:r>
            <a:r>
              <a:rPr lang="en-US" altLang="zh-CN" sz="1400" dirty="0"/>
              <a:t>=1;</a:t>
            </a:r>
          </a:p>
          <a:p>
            <a:r>
              <a:rPr lang="en-US" altLang="zh-CN" sz="1400" dirty="0"/>
              <a:t>function resize(){</a:t>
            </a:r>
          </a:p>
          <a:p>
            <a:pPr lvl="1"/>
            <a:r>
              <a:rPr lang="en-US" altLang="zh-CN" sz="1400" dirty="0" err="1"/>
              <a:t>renderer.setPixelRatio</a:t>
            </a:r>
            <a:r>
              <a:rPr lang="en-US" altLang="zh-CN" sz="1400" dirty="0"/>
              <a:t>( </a:t>
            </a:r>
            <a:r>
              <a:rPr lang="en-US" altLang="zh-CN" sz="1400" dirty="0" err="1"/>
              <a:t>window.devicePixelRatio</a:t>
            </a:r>
            <a:r>
              <a:rPr lang="en-US" altLang="zh-CN" sz="1400" dirty="0"/>
              <a:t> );</a:t>
            </a:r>
          </a:p>
          <a:p>
            <a:pPr lvl="1"/>
            <a:r>
              <a:rPr lang="en-US" altLang="zh-CN" sz="1400" dirty="0" err="1"/>
              <a:t>renderer.setSize</a:t>
            </a:r>
            <a:r>
              <a:rPr lang="en-US" altLang="zh-CN" sz="1400" dirty="0"/>
              <a:t>(</a:t>
            </a:r>
            <a:r>
              <a:rPr lang="en-US" altLang="zh-CN" sz="1400" dirty="0" err="1"/>
              <a:t>window.innerWidth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window.innerHeight</a:t>
            </a:r>
            <a:r>
              <a:rPr lang="en-US" altLang="zh-CN" sz="1400" dirty="0"/>
              <a:t>);</a:t>
            </a:r>
          </a:p>
          <a:p>
            <a:pPr lvl="1"/>
            <a:r>
              <a:rPr lang="en-US" altLang="zh-CN" sz="1400" dirty="0" err="1"/>
              <a:t>renderer.setDrawingBufferSize</a:t>
            </a:r>
            <a:r>
              <a:rPr lang="en-US" altLang="zh-CN" sz="1400" dirty="0"/>
              <a:t>(</a:t>
            </a:r>
            <a:r>
              <a:rPr lang="en-US" altLang="zh-CN" sz="1400" dirty="0" err="1"/>
              <a:t>window.innerWidth</a:t>
            </a:r>
            <a:r>
              <a:rPr lang="en-US" altLang="zh-CN" sz="1400" dirty="0"/>
              <a:t>*</a:t>
            </a:r>
            <a:r>
              <a:rPr lang="en-US" altLang="zh-CN" sz="1400" dirty="0" err="1"/>
              <a:t>renderFactor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window.innerHeight</a:t>
            </a:r>
            <a:r>
              <a:rPr lang="en-US" altLang="zh-CN" sz="1400" dirty="0"/>
              <a:t>*</a:t>
            </a:r>
            <a:r>
              <a:rPr lang="en-US" altLang="zh-CN" sz="1400" dirty="0" err="1"/>
              <a:t>renderFactor,window.devicePixelRatio</a:t>
            </a:r>
            <a:r>
              <a:rPr lang="en-US" altLang="zh-CN" sz="1400" dirty="0"/>
              <a:t>);</a:t>
            </a:r>
          </a:p>
          <a:p>
            <a:pPr lvl="1"/>
            <a:r>
              <a:rPr lang="en-US" altLang="zh-CN" sz="1400" dirty="0" err="1"/>
              <a:t>camera.aspect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window.innerWidth</a:t>
            </a:r>
            <a:r>
              <a:rPr lang="en-US" altLang="zh-CN" sz="1400" dirty="0"/>
              <a:t> / </a:t>
            </a:r>
            <a:r>
              <a:rPr lang="en-US" altLang="zh-CN" sz="1400" dirty="0" err="1"/>
              <a:t>window.innerHeight</a:t>
            </a:r>
            <a:r>
              <a:rPr lang="en-US" altLang="zh-CN" sz="1400" dirty="0"/>
              <a:t>;</a:t>
            </a:r>
          </a:p>
          <a:p>
            <a:pPr lvl="1"/>
            <a:r>
              <a:rPr lang="en-US" altLang="zh-CN" sz="1400" dirty="0" err="1"/>
              <a:t>camera.updateProjectionMatrix</a:t>
            </a:r>
            <a:r>
              <a:rPr lang="en-US" altLang="zh-CN" sz="1400" dirty="0"/>
              <a:t>();</a:t>
            </a:r>
          </a:p>
          <a:p>
            <a:r>
              <a:rPr lang="en-US" altLang="zh-CN" sz="1400" dirty="0"/>
              <a:t>}</a:t>
            </a:r>
          </a:p>
          <a:p>
            <a:r>
              <a:rPr lang="en-US" altLang="zh-CN" sz="1400" dirty="0"/>
              <a:t>resize();</a:t>
            </a:r>
          </a:p>
          <a:p>
            <a:r>
              <a:rPr lang="en-US" altLang="zh-CN" sz="1400" dirty="0" err="1"/>
              <a:t>window.addEventListener</a:t>
            </a:r>
            <a:r>
              <a:rPr lang="en-US" altLang="zh-CN" sz="1400" dirty="0"/>
              <a:t>("</a:t>
            </a:r>
            <a:r>
              <a:rPr lang="en-US" altLang="zh-CN" sz="1400" dirty="0" err="1"/>
              <a:t>resize",resize</a:t>
            </a:r>
            <a:r>
              <a:rPr lang="en-US" altLang="zh-CN" sz="1400" dirty="0"/>
              <a:t>);</a:t>
            </a:r>
          </a:p>
          <a:p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0404AE-246D-42C4-A313-D62AFD1583C5}"/>
              </a:ext>
            </a:extLst>
          </p:cNvPr>
          <p:cNvSpPr txBox="1"/>
          <p:nvPr/>
        </p:nvSpPr>
        <p:spPr>
          <a:xfrm>
            <a:off x="7109138" y="197346"/>
            <a:ext cx="489397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//==========</a:t>
            </a:r>
            <a:r>
              <a:rPr lang="zh-CN" altLang="en-US" sz="1400" dirty="0"/>
              <a:t>输入输出</a:t>
            </a:r>
            <a:r>
              <a:rPr lang="en-US" altLang="zh-CN" sz="1400" dirty="0"/>
              <a:t>==========</a:t>
            </a:r>
          </a:p>
          <a:p>
            <a:r>
              <a:rPr lang="en-US" altLang="zh-CN" sz="1400" dirty="0"/>
              <a:t>class Input{</a:t>
            </a:r>
          </a:p>
          <a:p>
            <a:r>
              <a:rPr lang="en-US" altLang="zh-CN" sz="1400" dirty="0"/>
              <a:t>    constructor(</a:t>
            </a:r>
            <a:r>
              <a:rPr lang="en-US" altLang="zh-CN" sz="1400" dirty="0" err="1"/>
              <a:t>domElement,camera</a:t>
            </a:r>
            <a:r>
              <a:rPr lang="en-US" altLang="zh-CN" sz="1400" dirty="0"/>
              <a:t>){</a:t>
            </a:r>
          </a:p>
          <a:p>
            <a:r>
              <a:rPr lang="en-US" altLang="zh-CN" sz="1400" dirty="0"/>
              <a:t>        </a:t>
            </a:r>
            <a:r>
              <a:rPr lang="en-US" altLang="zh-CN" sz="1400" dirty="0" err="1"/>
              <a:t>this.mouseX</a:t>
            </a:r>
            <a:r>
              <a:rPr lang="en-US" altLang="zh-CN" sz="1400" dirty="0"/>
              <a:t>=</a:t>
            </a:r>
            <a:r>
              <a:rPr lang="en-US" altLang="zh-CN" sz="1400" dirty="0" err="1"/>
              <a:t>this.mouseY</a:t>
            </a:r>
            <a:r>
              <a:rPr lang="en-US" altLang="zh-CN" sz="1400" dirty="0"/>
              <a:t>=0;</a:t>
            </a:r>
          </a:p>
          <a:p>
            <a:r>
              <a:rPr lang="en-US" altLang="zh-CN" sz="1400" dirty="0"/>
              <a:t>        </a:t>
            </a:r>
            <a:r>
              <a:rPr lang="en-US" altLang="zh-CN" sz="1400" dirty="0" err="1"/>
              <a:t>this.clicked</a:t>
            </a:r>
            <a:r>
              <a:rPr lang="en-US" altLang="zh-CN" sz="1400" dirty="0"/>
              <a:t>=false;</a:t>
            </a:r>
          </a:p>
          <a:p>
            <a:r>
              <a:rPr lang="en-US" altLang="zh-CN" sz="1400" dirty="0"/>
              <a:t>        let </a:t>
            </a:r>
            <a:r>
              <a:rPr lang="en-US" altLang="zh-CN" sz="1400" dirty="0" err="1"/>
              <a:t>mousemove</a:t>
            </a:r>
            <a:r>
              <a:rPr lang="en-US" altLang="zh-CN" sz="1400" dirty="0"/>
              <a:t> = event=&gt; {</a:t>
            </a:r>
          </a:p>
          <a:p>
            <a:r>
              <a:rPr lang="en-US" altLang="zh-CN" sz="1400" dirty="0"/>
              <a:t>            let </a:t>
            </a:r>
            <a:r>
              <a:rPr lang="en-US" altLang="zh-CN" sz="1400" dirty="0" err="1"/>
              <a:t>rect</a:t>
            </a:r>
            <a:r>
              <a:rPr lang="en-US" altLang="zh-CN" sz="1400" dirty="0"/>
              <a:t>=</a:t>
            </a:r>
            <a:r>
              <a:rPr lang="en-US" altLang="zh-CN" sz="1400" dirty="0" err="1"/>
              <a:t>domElement.getBoundingClientRect</a:t>
            </a:r>
            <a:r>
              <a:rPr lang="en-US" altLang="zh-CN" sz="1400" dirty="0"/>
              <a:t>();</a:t>
            </a:r>
          </a:p>
          <a:p>
            <a:r>
              <a:rPr lang="en-US" altLang="zh-CN" sz="1400" dirty="0"/>
              <a:t>            </a:t>
            </a:r>
            <a:r>
              <a:rPr lang="en-US" altLang="zh-CN" sz="1400" dirty="0" err="1"/>
              <a:t>this.mouseX</a:t>
            </a:r>
            <a:r>
              <a:rPr lang="en-US" altLang="zh-CN" sz="1400" dirty="0"/>
              <a:t>=(</a:t>
            </a:r>
            <a:r>
              <a:rPr lang="en-US" altLang="zh-CN" sz="1400" dirty="0" err="1"/>
              <a:t>event.clientX-rect.left</a:t>
            </a:r>
            <a:r>
              <a:rPr lang="en-US" altLang="zh-CN" sz="1400" dirty="0"/>
              <a:t>)/</a:t>
            </a:r>
            <a:r>
              <a:rPr lang="en-US" altLang="zh-CN" sz="1400" dirty="0" err="1"/>
              <a:t>rect.width</a:t>
            </a:r>
            <a:r>
              <a:rPr lang="en-US" altLang="zh-CN" sz="1400" dirty="0"/>
              <a:t>*2-1;</a:t>
            </a:r>
          </a:p>
          <a:p>
            <a:r>
              <a:rPr lang="en-US" altLang="zh-CN" sz="1400" dirty="0"/>
              <a:t>            </a:t>
            </a:r>
            <a:r>
              <a:rPr lang="en-US" altLang="zh-CN" sz="1400" dirty="0" err="1"/>
              <a:t>this.mouseY</a:t>
            </a:r>
            <a:r>
              <a:rPr lang="en-US" altLang="zh-CN" sz="1400" dirty="0"/>
              <a:t>=-(</a:t>
            </a:r>
            <a:r>
              <a:rPr lang="en-US" altLang="zh-CN" sz="1400" dirty="0" err="1"/>
              <a:t>event.clientY-rect.top</a:t>
            </a:r>
            <a:r>
              <a:rPr lang="en-US" altLang="zh-CN" sz="1400" dirty="0"/>
              <a:t>)/</a:t>
            </a:r>
            <a:r>
              <a:rPr lang="en-US" altLang="zh-CN" sz="1400" dirty="0" err="1"/>
              <a:t>rect.height</a:t>
            </a:r>
            <a:r>
              <a:rPr lang="en-US" altLang="zh-CN" sz="1400" dirty="0"/>
              <a:t>*2+1;</a:t>
            </a:r>
          </a:p>
          <a:p>
            <a:r>
              <a:rPr lang="en-US" altLang="zh-CN" sz="1400" dirty="0"/>
              <a:t>        };</a:t>
            </a:r>
          </a:p>
          <a:p>
            <a:r>
              <a:rPr lang="en-US" altLang="zh-CN" sz="1400" dirty="0"/>
              <a:t>        let </a:t>
            </a:r>
            <a:r>
              <a:rPr lang="en-US" altLang="zh-CN" sz="1400" dirty="0" err="1"/>
              <a:t>mousedown</a:t>
            </a:r>
            <a:r>
              <a:rPr lang="en-US" altLang="zh-CN" sz="1400" dirty="0"/>
              <a:t>=event=&gt;{</a:t>
            </a:r>
          </a:p>
          <a:p>
            <a:r>
              <a:rPr lang="en-US" altLang="zh-CN" sz="1400" dirty="0"/>
              <a:t>            if(</a:t>
            </a:r>
            <a:r>
              <a:rPr lang="en-US" altLang="zh-CN" sz="1400" dirty="0" err="1"/>
              <a:t>event.button</a:t>
            </a:r>
            <a:r>
              <a:rPr lang="en-US" altLang="zh-CN" sz="1400" dirty="0"/>
              <a:t>==0)</a:t>
            </a:r>
          </a:p>
          <a:p>
            <a:r>
              <a:rPr lang="en-US" altLang="zh-CN" sz="1400" dirty="0"/>
              <a:t>                </a:t>
            </a:r>
            <a:r>
              <a:rPr lang="en-US" altLang="zh-CN" sz="1400" dirty="0" err="1"/>
              <a:t>this.clicked</a:t>
            </a:r>
            <a:r>
              <a:rPr lang="en-US" altLang="zh-CN" sz="1400" dirty="0"/>
              <a:t>=true;</a:t>
            </a:r>
          </a:p>
          <a:p>
            <a:r>
              <a:rPr lang="en-US" altLang="zh-CN" sz="1400" dirty="0"/>
              <a:t>        }</a:t>
            </a:r>
          </a:p>
          <a:p>
            <a:r>
              <a:rPr lang="en-US" altLang="zh-CN" sz="1400" dirty="0"/>
              <a:t>        </a:t>
            </a:r>
            <a:r>
              <a:rPr lang="en-US" altLang="zh-CN" sz="1400" dirty="0" err="1"/>
              <a:t>domElement.addEventListener</a:t>
            </a:r>
            <a:r>
              <a:rPr lang="en-US" altLang="zh-CN" sz="1400" dirty="0"/>
              <a:t>("</a:t>
            </a:r>
            <a:r>
              <a:rPr lang="en-US" altLang="zh-CN" sz="1400" dirty="0" err="1"/>
              <a:t>mousemove</a:t>
            </a:r>
            <a:r>
              <a:rPr lang="en-US" altLang="zh-CN" sz="1400" dirty="0"/>
              <a:t>",</a:t>
            </a:r>
            <a:r>
              <a:rPr lang="en-US" altLang="zh-CN" sz="1400" dirty="0" err="1"/>
              <a:t>mousemove</a:t>
            </a:r>
            <a:r>
              <a:rPr lang="en-US" altLang="zh-CN" sz="1400" dirty="0"/>
              <a:t>);</a:t>
            </a:r>
          </a:p>
          <a:p>
            <a:r>
              <a:rPr lang="en-US" altLang="zh-CN" sz="1400" dirty="0"/>
              <a:t>        </a:t>
            </a:r>
            <a:r>
              <a:rPr lang="en-US" altLang="zh-CN" sz="1400" dirty="0" err="1"/>
              <a:t>domElement.addEventListener</a:t>
            </a:r>
            <a:r>
              <a:rPr lang="en-US" altLang="zh-CN" sz="1400" dirty="0"/>
              <a:t>("</a:t>
            </a:r>
            <a:r>
              <a:rPr lang="en-US" altLang="zh-CN" sz="1400" dirty="0" err="1"/>
              <a:t>mousedown</a:t>
            </a:r>
            <a:r>
              <a:rPr lang="en-US" altLang="zh-CN" sz="1400" dirty="0"/>
              <a:t>",</a:t>
            </a:r>
            <a:r>
              <a:rPr lang="en-US" altLang="zh-CN" sz="1400" dirty="0" err="1"/>
              <a:t>mousedown</a:t>
            </a:r>
            <a:r>
              <a:rPr lang="en-US" altLang="zh-CN" sz="1400" dirty="0"/>
              <a:t>);</a:t>
            </a:r>
          </a:p>
          <a:p>
            <a:r>
              <a:rPr lang="en-US" altLang="zh-CN" sz="1400" dirty="0"/>
              <a:t>    }</a:t>
            </a:r>
          </a:p>
          <a:p>
            <a:r>
              <a:rPr lang="en-US" altLang="zh-CN" sz="1400" dirty="0"/>
              <a:t>    update(dt){</a:t>
            </a:r>
          </a:p>
          <a:p>
            <a:r>
              <a:rPr lang="en-US" altLang="zh-CN" sz="1400" dirty="0"/>
              <a:t>        </a:t>
            </a:r>
            <a:r>
              <a:rPr lang="en-US" altLang="zh-CN" sz="1400" dirty="0" err="1"/>
              <a:t>this.clicked</a:t>
            </a:r>
            <a:r>
              <a:rPr lang="en-US" altLang="zh-CN" sz="1400" dirty="0"/>
              <a:t>=false;</a:t>
            </a:r>
          </a:p>
          <a:p>
            <a:r>
              <a:rPr lang="en-US" altLang="zh-CN" sz="1400" dirty="0"/>
              <a:t>    }</a:t>
            </a:r>
          </a:p>
          <a:p>
            <a:r>
              <a:rPr lang="en-US" altLang="zh-CN" sz="1400" dirty="0"/>
              <a:t>}</a:t>
            </a:r>
          </a:p>
          <a:p>
            <a:r>
              <a:rPr lang="en-US" altLang="zh-CN" sz="1400" dirty="0"/>
              <a:t>const input=new Input(</a:t>
            </a:r>
            <a:r>
              <a:rPr lang="en-US" altLang="zh-CN" sz="1400" dirty="0" err="1"/>
              <a:t>renderer.domElement,camera</a:t>
            </a:r>
            <a:r>
              <a:rPr lang="en-US" altLang="zh-CN" sz="1400" dirty="0"/>
              <a:t>);</a:t>
            </a:r>
          </a:p>
          <a:p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751968-1F8E-494B-85E0-B06A5C7F8963}"/>
              </a:ext>
            </a:extLst>
          </p:cNvPr>
          <p:cNvSpPr txBox="1"/>
          <p:nvPr/>
        </p:nvSpPr>
        <p:spPr>
          <a:xfrm>
            <a:off x="4275786" y="4320862"/>
            <a:ext cx="283335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//==========</a:t>
            </a:r>
            <a:r>
              <a:rPr lang="zh-CN" altLang="en-US" sz="1400" dirty="0"/>
              <a:t>主循环</a:t>
            </a:r>
            <a:r>
              <a:rPr lang="en-US" altLang="zh-CN" sz="1400" dirty="0"/>
              <a:t>==========</a:t>
            </a:r>
          </a:p>
          <a:p>
            <a:r>
              <a:rPr lang="en-US" altLang="zh-CN" sz="1400" dirty="0"/>
              <a:t>const clock=new </a:t>
            </a:r>
            <a:r>
              <a:rPr lang="en-US" altLang="zh-CN" sz="1400" dirty="0" err="1"/>
              <a:t>THREE.Clock</a:t>
            </a:r>
            <a:r>
              <a:rPr lang="en-US" altLang="zh-CN" sz="1400" dirty="0"/>
              <a:t>();</a:t>
            </a:r>
          </a:p>
          <a:p>
            <a:r>
              <a:rPr lang="en-US" altLang="zh-CN" sz="1400" dirty="0"/>
              <a:t>const updates=[];</a:t>
            </a:r>
          </a:p>
          <a:p>
            <a:r>
              <a:rPr lang="en-US" altLang="zh-CN" sz="1400" dirty="0"/>
              <a:t>function loop(){</a:t>
            </a:r>
          </a:p>
          <a:p>
            <a:r>
              <a:rPr lang="en-US" altLang="zh-CN" sz="1400" dirty="0"/>
              <a:t>    let dt=</a:t>
            </a:r>
            <a:r>
              <a:rPr lang="en-US" altLang="zh-CN" sz="1400" dirty="0" err="1"/>
              <a:t>clock.getDelta</a:t>
            </a:r>
            <a:r>
              <a:rPr lang="en-US" altLang="zh-CN" sz="1400" dirty="0"/>
              <a:t>();</a:t>
            </a:r>
          </a:p>
          <a:p>
            <a:r>
              <a:rPr lang="en-US" altLang="zh-CN" sz="1400" dirty="0"/>
              <a:t>    for(let handler of updates)handler(dt);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input.update</a:t>
            </a:r>
            <a:r>
              <a:rPr lang="en-US" altLang="zh-CN" sz="1400" dirty="0"/>
              <a:t>(dt);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renderer.render</a:t>
            </a:r>
            <a:r>
              <a:rPr lang="en-US" altLang="zh-CN" sz="1400" dirty="0"/>
              <a:t>(</a:t>
            </a:r>
            <a:r>
              <a:rPr lang="en-US" altLang="zh-CN" sz="1400" dirty="0" err="1"/>
              <a:t>scene,camera</a:t>
            </a:r>
            <a:r>
              <a:rPr lang="en-US" altLang="zh-CN" sz="1400" dirty="0"/>
              <a:t>);</a:t>
            </a:r>
          </a:p>
          <a:p>
            <a:r>
              <a:rPr lang="en-US" altLang="zh-CN" sz="1400" dirty="0"/>
              <a:t>}</a:t>
            </a:r>
          </a:p>
          <a:p>
            <a:r>
              <a:rPr lang="en-US" altLang="zh-CN" sz="1400" dirty="0" err="1"/>
              <a:t>renderer.setAnimationLoop</a:t>
            </a:r>
            <a:r>
              <a:rPr lang="en-US" altLang="zh-CN" sz="1400" dirty="0"/>
              <a:t>(loop);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27151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CCA1E86-126A-4ADE-B7B3-337FD1808FD7}"/>
              </a:ext>
            </a:extLst>
          </p:cNvPr>
          <p:cNvSpPr txBox="1"/>
          <p:nvPr/>
        </p:nvSpPr>
        <p:spPr>
          <a:xfrm>
            <a:off x="371450" y="302654"/>
            <a:ext cx="51451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//==========</a:t>
            </a:r>
            <a:r>
              <a:rPr lang="zh-CN" altLang="en-US" sz="1400" dirty="0"/>
              <a:t>模型</a:t>
            </a:r>
            <a:r>
              <a:rPr lang="en-US" altLang="zh-CN" sz="1400" dirty="0"/>
              <a:t>==========</a:t>
            </a:r>
          </a:p>
          <a:p>
            <a:r>
              <a:rPr lang="en-US" altLang="zh-CN" sz="1400" dirty="0"/>
              <a:t>const red=new </a:t>
            </a:r>
            <a:r>
              <a:rPr lang="en-US" altLang="zh-CN" sz="1400" dirty="0" err="1"/>
              <a:t>THREE.MeshStandardMaterial</a:t>
            </a:r>
            <a:r>
              <a:rPr lang="en-US" altLang="zh-CN" sz="1400" dirty="0"/>
              <a:t>({color:0xdd4433}); </a:t>
            </a:r>
          </a:p>
          <a:p>
            <a:r>
              <a:rPr lang="en-US" altLang="zh-CN" sz="1400" dirty="0"/>
              <a:t>const white=new </a:t>
            </a:r>
            <a:r>
              <a:rPr lang="en-US" altLang="zh-CN" sz="1400" dirty="0" err="1"/>
              <a:t>THREE.MeshStandardMaterial</a:t>
            </a:r>
            <a:r>
              <a:rPr lang="en-US" altLang="zh-CN" sz="1400" dirty="0"/>
              <a:t>({color:0xbbaacc});</a:t>
            </a:r>
          </a:p>
          <a:p>
            <a:endParaRPr lang="en-US" altLang="zh-CN" sz="1400" dirty="0"/>
          </a:p>
          <a:p>
            <a:r>
              <a:rPr lang="en-US" altLang="zh-CN" sz="1400" dirty="0"/>
              <a:t>function box(</a:t>
            </a:r>
            <a:r>
              <a:rPr lang="en-US" altLang="zh-CN" sz="1400" dirty="0" err="1"/>
              <a:t>cx,cy,cz,sx,sy,sz,mat</a:t>
            </a:r>
            <a:r>
              <a:rPr lang="en-US" altLang="zh-CN" sz="1400" dirty="0"/>
              <a:t>){</a:t>
            </a:r>
          </a:p>
          <a:p>
            <a:r>
              <a:rPr lang="en-US" altLang="zh-CN" sz="1400" dirty="0"/>
              <a:t>    let mesh=new </a:t>
            </a:r>
            <a:r>
              <a:rPr lang="en-US" altLang="zh-CN" sz="1400" dirty="0" err="1"/>
              <a:t>THREE.Mesh</a:t>
            </a:r>
            <a:r>
              <a:rPr lang="en-US" altLang="zh-CN" sz="1400" dirty="0"/>
              <a:t>(</a:t>
            </a:r>
            <a:r>
              <a:rPr lang="en-US" altLang="zh-CN" sz="1400" dirty="0" err="1"/>
              <a:t>boxMesh,mat</a:t>
            </a:r>
            <a:r>
              <a:rPr lang="en-US" altLang="zh-CN" sz="1400" dirty="0"/>
              <a:t>)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mesh.scale.set</a:t>
            </a:r>
            <a:r>
              <a:rPr lang="en-US" altLang="zh-CN" sz="1400" dirty="0"/>
              <a:t>(</a:t>
            </a:r>
            <a:r>
              <a:rPr lang="en-US" altLang="zh-CN" sz="1400" dirty="0" err="1"/>
              <a:t>sx,sy,sz</a:t>
            </a:r>
            <a:r>
              <a:rPr lang="en-US" altLang="zh-CN" sz="1400" dirty="0"/>
              <a:t>)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mesh.position.set</a:t>
            </a:r>
            <a:r>
              <a:rPr lang="en-US" altLang="zh-CN" sz="1400" dirty="0"/>
              <a:t>(</a:t>
            </a:r>
            <a:r>
              <a:rPr lang="en-US" altLang="zh-CN" sz="1400" dirty="0" err="1"/>
              <a:t>cx,cy,cz</a:t>
            </a:r>
            <a:r>
              <a:rPr lang="en-US" altLang="zh-CN" sz="1400" dirty="0"/>
              <a:t>)</a:t>
            </a:r>
          </a:p>
          <a:p>
            <a:r>
              <a:rPr lang="en-US" altLang="zh-CN" sz="1400" dirty="0"/>
              <a:t>    return mesh</a:t>
            </a:r>
          </a:p>
          <a:p>
            <a:r>
              <a:rPr lang="en-US" altLang="zh-CN" sz="1400" dirty="0"/>
              <a:t>}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63BEDB-85AE-492A-AFC0-150383B195BF}"/>
              </a:ext>
            </a:extLst>
          </p:cNvPr>
          <p:cNvSpPr txBox="1"/>
          <p:nvPr/>
        </p:nvSpPr>
        <p:spPr>
          <a:xfrm>
            <a:off x="5731099" y="347730"/>
            <a:ext cx="539624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function </a:t>
            </a:r>
            <a:r>
              <a:rPr lang="en-US" altLang="zh-CN" sz="1400" dirty="0" err="1"/>
              <a:t>fighterMesh</a:t>
            </a:r>
            <a:r>
              <a:rPr lang="en-US" altLang="zh-CN" sz="1400" dirty="0"/>
              <a:t>(</a:t>
            </a:r>
            <a:r>
              <a:rPr lang="en-US" altLang="zh-CN" sz="1400" dirty="0" err="1"/>
              <a:t>mainColor,secondaryColor</a:t>
            </a:r>
            <a:r>
              <a:rPr lang="en-US" altLang="zh-CN" sz="1400" dirty="0"/>
              <a:t>){</a:t>
            </a:r>
          </a:p>
          <a:p>
            <a:r>
              <a:rPr lang="en-US" altLang="zh-CN" sz="1400" dirty="0"/>
              <a:t>    let group=new </a:t>
            </a:r>
            <a:r>
              <a:rPr lang="en-US" altLang="zh-CN" sz="1400" dirty="0" err="1"/>
              <a:t>THREE.Group</a:t>
            </a:r>
            <a:r>
              <a:rPr lang="en-US" altLang="zh-CN" sz="1400" dirty="0"/>
              <a:t>()</a:t>
            </a:r>
          </a:p>
          <a:p>
            <a:r>
              <a:rPr lang="en-US" altLang="zh-CN" sz="1400" dirty="0"/>
              <a:t>    //</a:t>
            </a:r>
            <a:r>
              <a:rPr lang="zh-CN" altLang="en-US" sz="1400" dirty="0"/>
              <a:t>机身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 err="1"/>
              <a:t>group.add</a:t>
            </a:r>
            <a:r>
              <a:rPr lang="en-US" altLang="zh-CN" sz="1400" dirty="0"/>
              <a:t>(box(0,0,0,.5,.7,2,mainColor))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group.add</a:t>
            </a:r>
            <a:r>
              <a:rPr lang="en-US" altLang="zh-CN" sz="1400" dirty="0"/>
              <a:t>(box(0,.1,1.5,.5,.5,1.5,mainColor))</a:t>
            </a:r>
          </a:p>
          <a:p>
            <a:r>
              <a:rPr lang="en-US" altLang="zh-CN" sz="1400" dirty="0"/>
              <a:t>    //</a:t>
            </a:r>
            <a:r>
              <a:rPr lang="zh-CN" altLang="en-US" sz="1400" dirty="0"/>
              <a:t>翅膀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 err="1"/>
              <a:t>group.add</a:t>
            </a:r>
            <a:r>
              <a:rPr lang="en-US" altLang="zh-CN" sz="1400" dirty="0"/>
              <a:t>(box(0,1,0,4,.1,1.2,mainColor))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group.add</a:t>
            </a:r>
            <a:r>
              <a:rPr lang="en-US" altLang="zh-CN" sz="1400" dirty="0"/>
              <a:t>(box(0,.2,0,4,.1,1.2,mainColor))</a:t>
            </a:r>
          </a:p>
          <a:p>
            <a:r>
              <a:rPr lang="en-US" altLang="zh-CN" sz="1400" dirty="0"/>
              <a:t>    //</a:t>
            </a:r>
            <a:r>
              <a:rPr lang="zh-CN" altLang="en-US" sz="1400" dirty="0"/>
              <a:t>尾翼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 err="1"/>
              <a:t>group.add</a:t>
            </a:r>
            <a:r>
              <a:rPr lang="en-US" altLang="zh-CN" sz="1400" dirty="0"/>
              <a:t>(box(0,.2,2,1.5,.1,.6,mainColor))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group.add</a:t>
            </a:r>
            <a:r>
              <a:rPr lang="en-US" altLang="zh-CN" sz="1400" dirty="0"/>
              <a:t>(box(0,.5,2,.1,.8,.4,mainColor))</a:t>
            </a:r>
          </a:p>
          <a:p>
            <a:r>
              <a:rPr lang="en-US" altLang="zh-CN" sz="1400" dirty="0"/>
              <a:t>    //</a:t>
            </a:r>
            <a:r>
              <a:rPr lang="zh-CN" altLang="en-US" sz="1400" dirty="0"/>
              <a:t>螺旋桨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 err="1"/>
              <a:t>group.add</a:t>
            </a:r>
            <a:r>
              <a:rPr lang="en-US" altLang="zh-CN" sz="1400" dirty="0"/>
              <a:t>(box(0,0,-1.1,.7,.2,.1,secondaryColor).</a:t>
            </a:r>
            <a:r>
              <a:rPr lang="en-US" altLang="zh-CN" sz="1400" dirty="0" err="1"/>
              <a:t>rotateZ</a:t>
            </a:r>
            <a:r>
              <a:rPr lang="en-US" altLang="zh-CN" sz="1400" dirty="0"/>
              <a:t>(.8))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group.add</a:t>
            </a:r>
            <a:r>
              <a:rPr lang="en-US" altLang="zh-CN" sz="1400" dirty="0"/>
              <a:t>(box(0,0,-1.1,.7,.2,.1,secondaryColor).</a:t>
            </a:r>
            <a:r>
              <a:rPr lang="en-US" altLang="zh-CN" sz="1400" dirty="0" err="1"/>
              <a:t>rotateZ</a:t>
            </a:r>
            <a:r>
              <a:rPr lang="en-US" altLang="zh-CN" sz="1400" dirty="0"/>
              <a:t>(-.8))</a:t>
            </a:r>
          </a:p>
          <a:p>
            <a:r>
              <a:rPr lang="en-US" altLang="zh-CN" sz="1400" dirty="0"/>
              <a:t>    //</a:t>
            </a:r>
            <a:r>
              <a:rPr lang="zh-CN" altLang="en-US" sz="1400" dirty="0"/>
              <a:t>装饰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 err="1"/>
              <a:t>group.add</a:t>
            </a:r>
            <a:r>
              <a:rPr lang="en-US" altLang="zh-CN" sz="1400" dirty="0"/>
              <a:t>(box(1.9,.6,.4,.05,1,.05,secondaryColor))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group.add</a:t>
            </a:r>
            <a:r>
              <a:rPr lang="en-US" altLang="zh-CN" sz="1400" dirty="0"/>
              <a:t>(box(1.9,.6,-.4,.05,1,.05,secondaryColor))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group.add</a:t>
            </a:r>
            <a:r>
              <a:rPr lang="en-US" altLang="zh-CN" sz="1400" dirty="0"/>
              <a:t>(box(-1.9,.6,.4,.05,1,.05,secondaryColor))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group.add</a:t>
            </a:r>
            <a:r>
              <a:rPr lang="en-US" altLang="zh-CN" sz="1400" dirty="0"/>
              <a:t>(box(-1.9,.6,-.4,.05,1,.05,secondaryColor))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group.add</a:t>
            </a:r>
            <a:r>
              <a:rPr lang="en-US" altLang="zh-CN" sz="1400" dirty="0"/>
              <a:t>(box(0.25,.6,-.4,.05,1,.05,secondaryColor))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err="1"/>
              <a:t>group.add</a:t>
            </a:r>
            <a:r>
              <a:rPr lang="en-US" altLang="zh-CN" sz="1400" dirty="0"/>
              <a:t>(box(-0.25,.6,-.4,.05,1,.05,secondaryColor))</a:t>
            </a:r>
          </a:p>
          <a:p>
            <a:r>
              <a:rPr lang="en-US" altLang="zh-CN" sz="1400" dirty="0"/>
              <a:t>    //</a:t>
            </a:r>
            <a:r>
              <a:rPr lang="zh-CN" altLang="en-US" sz="1400" dirty="0"/>
              <a:t>整体放缩</a:t>
            </a:r>
          </a:p>
          <a:p>
            <a:r>
              <a:rPr lang="zh-CN" altLang="en-US" sz="1400" dirty="0"/>
              <a:t>    </a:t>
            </a:r>
            <a:r>
              <a:rPr lang="en-US" altLang="zh-CN" sz="1400" dirty="0" err="1"/>
              <a:t>group.scale.set</a:t>
            </a:r>
            <a:r>
              <a:rPr lang="en-US" altLang="zh-CN" sz="1400" dirty="0"/>
              <a:t>(.3,.3,.3);</a:t>
            </a:r>
          </a:p>
          <a:p>
            <a:r>
              <a:rPr lang="en-US" altLang="zh-CN" sz="1400" dirty="0"/>
              <a:t>    let group2=new </a:t>
            </a:r>
            <a:r>
              <a:rPr lang="en-US" altLang="zh-CN" sz="1400" dirty="0" err="1"/>
              <a:t>THREE.Group</a:t>
            </a:r>
            <a:r>
              <a:rPr lang="en-US" altLang="zh-CN" sz="1400" dirty="0"/>
              <a:t>();</a:t>
            </a:r>
          </a:p>
          <a:p>
            <a:r>
              <a:rPr lang="en-US" altLang="zh-CN" sz="1400" dirty="0"/>
              <a:t>    group2.add(group);</a:t>
            </a:r>
          </a:p>
          <a:p>
            <a:r>
              <a:rPr lang="en-US" altLang="zh-CN" sz="1400" dirty="0"/>
              <a:t>    return group2</a:t>
            </a:r>
          </a:p>
          <a:p>
            <a:r>
              <a:rPr lang="en-US" altLang="zh-CN" sz="1400" dirty="0"/>
              <a:t>}</a:t>
            </a:r>
            <a:endParaRPr lang="zh-CN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A4642E5-D646-4E48-B3FC-529B10A3D881}"/>
              </a:ext>
            </a:extLst>
          </p:cNvPr>
          <p:cNvSpPr/>
          <p:nvPr/>
        </p:nvSpPr>
        <p:spPr>
          <a:xfrm>
            <a:off x="3799319" y="6325604"/>
            <a:ext cx="4490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scene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fighterMesh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red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 err="1">
                <a:solidFill>
                  <a:srgbClr val="9CDCFE"/>
                </a:solidFill>
                <a:latin typeface="Consolas" panose="020B0609020204030204" pitchFamily="49" charset="0"/>
              </a:rPr>
              <a:t>white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4BB072-1804-42D4-A1E8-7FFEB3476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222" y="5106473"/>
            <a:ext cx="2541541" cy="158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10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382A4A9-8C6F-48B5-A075-D77EF87BDC37}"/>
              </a:ext>
            </a:extLst>
          </p:cNvPr>
          <p:cNvSpPr txBox="1"/>
          <p:nvPr/>
        </p:nvSpPr>
        <p:spPr>
          <a:xfrm>
            <a:off x="246845" y="57955"/>
            <a:ext cx="660471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class Plane extends </a:t>
            </a:r>
            <a:r>
              <a:rPr lang="en-US" altLang="zh-CN" sz="1100" dirty="0" err="1"/>
              <a:t>GameObject</a:t>
            </a:r>
            <a:r>
              <a:rPr lang="en-US" altLang="zh-CN" sz="1100" dirty="0"/>
              <a:t>{</a:t>
            </a:r>
          </a:p>
          <a:p>
            <a:r>
              <a:rPr lang="en-US" altLang="zh-CN" sz="1100" dirty="0"/>
              <a:t>    constructor(</a:t>
            </a:r>
            <a:r>
              <a:rPr lang="en-US" altLang="zh-CN" sz="1100" dirty="0" err="1"/>
              <a:t>mesh,hitRadius</a:t>
            </a:r>
            <a:r>
              <a:rPr lang="en-US" altLang="zh-CN" sz="1100" dirty="0"/>
              <a:t>){</a:t>
            </a:r>
          </a:p>
          <a:p>
            <a:r>
              <a:rPr lang="en-US" altLang="zh-CN" sz="1100" dirty="0"/>
              <a:t>        super(mesh);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this.hitRadius</a:t>
            </a:r>
            <a:r>
              <a:rPr lang="en-US" altLang="zh-CN" sz="1100" dirty="0"/>
              <a:t>=</a:t>
            </a:r>
            <a:r>
              <a:rPr lang="en-US" altLang="zh-CN" sz="1100" dirty="0" err="1"/>
              <a:t>hitRadius</a:t>
            </a:r>
            <a:r>
              <a:rPr lang="en-US" altLang="zh-CN" sz="1100" dirty="0"/>
              <a:t>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this.pitch</a:t>
            </a:r>
            <a:r>
              <a:rPr lang="en-US" altLang="zh-CN" sz="1100" dirty="0"/>
              <a:t>=0;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this.yaw</a:t>
            </a:r>
            <a:r>
              <a:rPr lang="en-US" altLang="zh-CN" sz="1100" dirty="0"/>
              <a:t>=0;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this.roll</a:t>
            </a:r>
            <a:r>
              <a:rPr lang="en-US" altLang="zh-CN" sz="1100" dirty="0"/>
              <a:t>=0;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this.speed</a:t>
            </a:r>
            <a:r>
              <a:rPr lang="en-US" altLang="zh-CN" sz="1100" dirty="0"/>
              <a:t>=0;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this.inputX</a:t>
            </a:r>
            <a:r>
              <a:rPr lang="en-US" altLang="zh-CN" sz="1100" dirty="0"/>
              <a:t>=0;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this.inputY</a:t>
            </a:r>
            <a:r>
              <a:rPr lang="en-US" altLang="zh-CN" sz="1100" dirty="0"/>
              <a:t>=0;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this.health</a:t>
            </a:r>
            <a:r>
              <a:rPr lang="en-US" altLang="zh-CN" sz="1100" dirty="0"/>
              <a:t>=100;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this.bulletSpeed</a:t>
            </a:r>
            <a:r>
              <a:rPr lang="en-US" altLang="zh-CN" sz="1100" dirty="0"/>
              <a:t>=20;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this.shootInterval</a:t>
            </a:r>
            <a:r>
              <a:rPr lang="en-US" altLang="zh-CN" sz="1100" dirty="0"/>
              <a:t>=0.5;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this.isDead</a:t>
            </a:r>
            <a:r>
              <a:rPr lang="en-US" altLang="zh-CN" sz="1100" dirty="0"/>
              <a:t>=false;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this.shootCD</a:t>
            </a:r>
            <a:r>
              <a:rPr lang="en-US" altLang="zh-CN" sz="1100" dirty="0"/>
              <a:t>=0;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planes.push</a:t>
            </a:r>
            <a:r>
              <a:rPr lang="en-US" altLang="zh-CN" sz="1100" dirty="0"/>
              <a:t>(this);</a:t>
            </a:r>
          </a:p>
          <a:p>
            <a:r>
              <a:rPr lang="en-US" altLang="zh-CN" sz="1100" dirty="0"/>
              <a:t>    }</a:t>
            </a:r>
          </a:p>
          <a:p>
            <a:r>
              <a:rPr lang="en-US" altLang="zh-CN" sz="1100" dirty="0"/>
              <a:t>    update(dt){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super.update</a:t>
            </a:r>
            <a:r>
              <a:rPr lang="en-US" altLang="zh-CN" sz="1100" dirty="0"/>
              <a:t>(dt);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this.pitch</a:t>
            </a:r>
            <a:r>
              <a:rPr lang="en-US" altLang="zh-CN" sz="1100" dirty="0"/>
              <a:t>=</a:t>
            </a:r>
            <a:r>
              <a:rPr lang="en-US" altLang="zh-CN" sz="1100" dirty="0" err="1"/>
              <a:t>this.inputY</a:t>
            </a:r>
            <a:r>
              <a:rPr lang="en-US" altLang="zh-CN" sz="1100" dirty="0"/>
              <a:t>;//</a:t>
            </a:r>
            <a:r>
              <a:rPr lang="zh-CN" altLang="en-US" sz="1100" dirty="0"/>
              <a:t>根据输入设置飞机旋转</a:t>
            </a:r>
            <a:endParaRPr lang="en-US" altLang="zh-CN" sz="1100" dirty="0"/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this.yaw</a:t>
            </a:r>
            <a:r>
              <a:rPr lang="en-US" altLang="zh-CN" sz="1100" dirty="0"/>
              <a:t>+=-</a:t>
            </a:r>
            <a:r>
              <a:rPr lang="en-US" altLang="zh-CN" sz="1100" dirty="0" err="1"/>
              <a:t>this.inputX</a:t>
            </a:r>
            <a:r>
              <a:rPr lang="en-US" altLang="zh-CN" sz="1100" dirty="0"/>
              <a:t>*dt;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this.roll</a:t>
            </a:r>
            <a:r>
              <a:rPr lang="en-US" altLang="zh-CN" sz="1100" dirty="0"/>
              <a:t>=-</a:t>
            </a:r>
            <a:r>
              <a:rPr lang="en-US" altLang="zh-CN" sz="1100" dirty="0" err="1"/>
              <a:t>this.inputX</a:t>
            </a:r>
            <a:r>
              <a:rPr lang="en-US" altLang="zh-CN" sz="1100" dirty="0"/>
              <a:t>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this.mesh.quaternion.setFromEuler</a:t>
            </a:r>
            <a:r>
              <a:rPr lang="en-US" altLang="zh-CN" sz="1100" dirty="0"/>
              <a:t>(new </a:t>
            </a:r>
            <a:r>
              <a:rPr lang="en-US" altLang="zh-CN" sz="1100" dirty="0" err="1"/>
              <a:t>THREE.Euler</a:t>
            </a:r>
            <a:r>
              <a:rPr lang="en-US" altLang="zh-CN" sz="1100" dirty="0"/>
              <a:t>(</a:t>
            </a:r>
            <a:r>
              <a:rPr lang="en-US" altLang="zh-CN" sz="1100" dirty="0" err="1"/>
              <a:t>this.pitch,this.yaw,this.roll,"YXZ</a:t>
            </a:r>
            <a:r>
              <a:rPr lang="en-US" altLang="zh-CN" sz="1100" dirty="0"/>
              <a:t>"));</a:t>
            </a:r>
          </a:p>
          <a:p>
            <a:r>
              <a:rPr lang="en-US" altLang="zh-CN" sz="1100" dirty="0"/>
              <a:t>        let v=new THREE.Vector3(0,0,-this.speed); //</a:t>
            </a:r>
            <a:r>
              <a:rPr lang="zh-CN" altLang="en-US" sz="1100" dirty="0"/>
              <a:t>将速度矢量旋转到世界参考系</a:t>
            </a:r>
            <a:endParaRPr lang="en-US" altLang="zh-CN" sz="1100" dirty="0"/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v.applyQuaternion</a:t>
            </a:r>
            <a:r>
              <a:rPr lang="en-US" altLang="zh-CN" sz="1100" dirty="0"/>
              <a:t>(</a:t>
            </a:r>
            <a:r>
              <a:rPr lang="en-US" altLang="zh-CN" sz="1100" dirty="0" err="1"/>
              <a:t>this.mesh.quaternion</a:t>
            </a:r>
            <a:r>
              <a:rPr lang="en-US" altLang="zh-CN" sz="1100" dirty="0"/>
              <a:t>);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this.mesh.position.addScaledVector</a:t>
            </a:r>
            <a:r>
              <a:rPr lang="en-US" altLang="zh-CN" sz="1100" dirty="0"/>
              <a:t>(</a:t>
            </a:r>
            <a:r>
              <a:rPr lang="en-US" altLang="zh-CN" sz="1100" dirty="0" err="1"/>
              <a:t>v,dt</a:t>
            </a:r>
            <a:r>
              <a:rPr lang="en-US" altLang="zh-CN" sz="1100" dirty="0"/>
              <a:t>); //</a:t>
            </a:r>
            <a:r>
              <a:rPr lang="zh-CN" altLang="en-US" sz="1100" dirty="0"/>
              <a:t>移动飞机</a:t>
            </a:r>
            <a:endParaRPr lang="en-US" altLang="zh-CN" sz="1100" dirty="0"/>
          </a:p>
          <a:p>
            <a:r>
              <a:rPr lang="en-US" altLang="zh-CN" sz="1100" dirty="0"/>
              <a:t>        if(!</a:t>
            </a:r>
            <a:r>
              <a:rPr lang="en-US" altLang="zh-CN" sz="1100" dirty="0" err="1"/>
              <a:t>this.isDead</a:t>
            </a:r>
            <a:r>
              <a:rPr lang="en-US" altLang="zh-CN" sz="1100" dirty="0"/>
              <a:t>){</a:t>
            </a:r>
          </a:p>
          <a:p>
            <a:r>
              <a:rPr lang="en-US" altLang="zh-CN" sz="1100" dirty="0"/>
              <a:t>            </a:t>
            </a:r>
            <a:r>
              <a:rPr lang="en-US" altLang="zh-CN" sz="1100" dirty="0" err="1"/>
              <a:t>this.shootCD</a:t>
            </a:r>
            <a:r>
              <a:rPr lang="en-US" altLang="zh-CN" sz="1100" dirty="0"/>
              <a:t>-=dt;</a:t>
            </a:r>
          </a:p>
          <a:p>
            <a:r>
              <a:rPr lang="en-US" altLang="zh-CN" sz="1100" dirty="0"/>
              <a:t>        }</a:t>
            </a:r>
          </a:p>
          <a:p>
            <a:r>
              <a:rPr lang="en-US" altLang="zh-CN" sz="1100" dirty="0"/>
              <a:t>        for(let plane of planes){//</a:t>
            </a:r>
            <a:r>
              <a:rPr lang="zh-CN" altLang="en-US" sz="1100" dirty="0"/>
              <a:t>飞机之间的碰撞</a:t>
            </a:r>
            <a:endParaRPr lang="en-US" altLang="zh-CN" sz="1100" dirty="0"/>
          </a:p>
          <a:p>
            <a:r>
              <a:rPr lang="en-US" altLang="zh-CN" sz="1100" dirty="0"/>
              <a:t>            if(this!=plane &amp;&amp; </a:t>
            </a:r>
            <a:r>
              <a:rPr lang="en-US" altLang="zh-CN" sz="1100" dirty="0" err="1"/>
              <a:t>plane.mesh.position.distanceTo</a:t>
            </a:r>
            <a:r>
              <a:rPr lang="en-US" altLang="zh-CN" sz="1100" dirty="0"/>
              <a:t>(</a:t>
            </a:r>
            <a:r>
              <a:rPr lang="en-US" altLang="zh-CN" sz="1100" dirty="0" err="1"/>
              <a:t>this.mesh.position</a:t>
            </a:r>
            <a:r>
              <a:rPr lang="en-US" altLang="zh-CN" sz="1100" dirty="0"/>
              <a:t>)&lt;</a:t>
            </a:r>
            <a:r>
              <a:rPr lang="en-US" altLang="zh-CN" sz="1100" dirty="0" err="1"/>
              <a:t>plane.hitRadius+this.hitRadius</a:t>
            </a:r>
            <a:r>
              <a:rPr lang="en-US" altLang="zh-CN" sz="1100" dirty="0"/>
              <a:t>){</a:t>
            </a:r>
          </a:p>
          <a:p>
            <a:r>
              <a:rPr lang="en-US" altLang="zh-CN" sz="1100" dirty="0"/>
              <a:t>                </a:t>
            </a:r>
            <a:r>
              <a:rPr lang="en-US" altLang="zh-CN" sz="1100" dirty="0" err="1"/>
              <a:t>this.die</a:t>
            </a:r>
            <a:r>
              <a:rPr lang="en-US" altLang="zh-CN" sz="1100" dirty="0"/>
              <a:t>();</a:t>
            </a:r>
          </a:p>
          <a:p>
            <a:r>
              <a:rPr lang="en-US" altLang="zh-CN" sz="1100" dirty="0"/>
              <a:t>                </a:t>
            </a:r>
            <a:r>
              <a:rPr lang="en-US" altLang="zh-CN" sz="1100" dirty="0" err="1"/>
              <a:t>plane.die</a:t>
            </a:r>
            <a:r>
              <a:rPr lang="en-US" altLang="zh-CN" sz="1100" dirty="0"/>
              <a:t>();</a:t>
            </a:r>
          </a:p>
          <a:p>
            <a:r>
              <a:rPr lang="en-US" altLang="zh-CN" sz="1100" dirty="0"/>
              <a:t>            }</a:t>
            </a:r>
          </a:p>
          <a:p>
            <a:r>
              <a:rPr lang="en-US" altLang="zh-CN" sz="1100" dirty="0"/>
              <a:t>        }</a:t>
            </a:r>
          </a:p>
          <a:p>
            <a:r>
              <a:rPr lang="en-US" altLang="zh-CN" sz="1100" dirty="0"/>
              <a:t>        if(</a:t>
            </a:r>
            <a:r>
              <a:rPr lang="en-US" altLang="zh-CN" sz="1100" dirty="0" err="1"/>
              <a:t>this.mesh.position.y</a:t>
            </a:r>
            <a:r>
              <a:rPr lang="en-US" altLang="zh-CN" sz="1100" dirty="0"/>
              <a:t>&lt;-0.1){//</a:t>
            </a:r>
            <a:r>
              <a:rPr lang="zh-CN" altLang="en-US" sz="1100" dirty="0"/>
              <a:t>飞机和地面的碰撞</a:t>
            </a:r>
            <a:endParaRPr lang="en-US" altLang="zh-CN" sz="1100" dirty="0"/>
          </a:p>
          <a:p>
            <a:r>
              <a:rPr lang="en-US" altLang="zh-CN" sz="1100" dirty="0"/>
              <a:t>            explosion(this.mesh.position,2);</a:t>
            </a:r>
          </a:p>
          <a:p>
            <a:r>
              <a:rPr lang="en-US" altLang="zh-CN" sz="1100" dirty="0"/>
              <a:t>            </a:t>
            </a:r>
            <a:r>
              <a:rPr lang="en-US" altLang="zh-CN" sz="1100" dirty="0" err="1"/>
              <a:t>this.dispose</a:t>
            </a:r>
            <a:r>
              <a:rPr lang="en-US" altLang="zh-CN" sz="1100" dirty="0"/>
              <a:t>();</a:t>
            </a:r>
          </a:p>
          <a:p>
            <a:r>
              <a:rPr lang="en-US" altLang="zh-CN" sz="1100" dirty="0"/>
              <a:t>        }</a:t>
            </a:r>
          </a:p>
          <a:p>
            <a:r>
              <a:rPr lang="en-US" altLang="zh-CN" sz="1100" dirty="0"/>
              <a:t>    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52B5869-99DE-4280-BAEE-48F931CCFAB4}"/>
              </a:ext>
            </a:extLst>
          </p:cNvPr>
          <p:cNvSpPr/>
          <p:nvPr/>
        </p:nvSpPr>
        <p:spPr>
          <a:xfrm>
            <a:off x="7064061" y="2258557"/>
            <a:ext cx="453980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 shoot(){</a:t>
            </a:r>
          </a:p>
          <a:p>
            <a:r>
              <a:rPr lang="en-US" altLang="zh-CN" sz="1100" dirty="0"/>
              <a:t>        if(</a:t>
            </a:r>
            <a:r>
              <a:rPr lang="en-US" altLang="zh-CN" sz="1100" dirty="0" err="1"/>
              <a:t>this.isDead</a:t>
            </a:r>
            <a:r>
              <a:rPr lang="en-US" altLang="zh-CN" sz="1100" dirty="0"/>
              <a:t> || </a:t>
            </a:r>
            <a:r>
              <a:rPr lang="en-US" altLang="zh-CN" sz="1100" dirty="0" err="1"/>
              <a:t>this.shootCD</a:t>
            </a:r>
            <a:r>
              <a:rPr lang="en-US" altLang="zh-CN" sz="1100" dirty="0"/>
              <a:t>&gt;0)return;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this.shootCD</a:t>
            </a:r>
            <a:r>
              <a:rPr lang="en-US" altLang="zh-CN" sz="1100" dirty="0"/>
              <a:t>=</a:t>
            </a:r>
            <a:r>
              <a:rPr lang="en-US" altLang="zh-CN" sz="1100" dirty="0" err="1"/>
              <a:t>this.shootInterval</a:t>
            </a:r>
            <a:r>
              <a:rPr lang="en-US" altLang="zh-CN" sz="1100" dirty="0"/>
              <a:t>;//</a:t>
            </a:r>
            <a:r>
              <a:rPr lang="zh-CN" altLang="en-US" sz="1100" dirty="0"/>
              <a:t>射击的</a:t>
            </a:r>
            <a:r>
              <a:rPr lang="en-US" altLang="zh-CN" sz="1100" dirty="0"/>
              <a:t>CD</a:t>
            </a:r>
          </a:p>
          <a:p>
            <a:r>
              <a:rPr lang="en-US" altLang="zh-CN" sz="1100" dirty="0"/>
              <a:t>        let v=new THREE.Vector3(0,0,-1);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this.mesh.localToWorld</a:t>
            </a:r>
            <a:r>
              <a:rPr lang="en-US" altLang="zh-CN" sz="1100" dirty="0"/>
              <a:t>(v);//</a:t>
            </a:r>
            <a:r>
              <a:rPr lang="zh-CN" altLang="en-US" sz="1100" dirty="0"/>
              <a:t>子弹应在飞机的碰撞体外发射</a:t>
            </a:r>
            <a:endParaRPr lang="en-US" altLang="zh-CN" sz="1100" dirty="0"/>
          </a:p>
          <a:p>
            <a:r>
              <a:rPr lang="en-US" altLang="zh-CN" sz="1100" dirty="0"/>
              <a:t>        let b=new Bullet(</a:t>
            </a:r>
            <a:r>
              <a:rPr lang="en-US" altLang="zh-CN" sz="1100" dirty="0" err="1"/>
              <a:t>bulletMesh</a:t>
            </a:r>
            <a:r>
              <a:rPr lang="en-US" altLang="zh-CN" sz="1100" dirty="0"/>
              <a:t>(.03,.05,.4),this.bulletSpeed,3);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b.mesh.position.copy</a:t>
            </a:r>
            <a:r>
              <a:rPr lang="en-US" altLang="zh-CN" sz="1100" dirty="0"/>
              <a:t>(v);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b.mesh.quaternion.copy</a:t>
            </a:r>
            <a:r>
              <a:rPr lang="en-US" altLang="zh-CN" sz="1100" dirty="0"/>
              <a:t>(</a:t>
            </a:r>
            <a:r>
              <a:rPr lang="en-US" altLang="zh-CN" sz="1100" dirty="0" err="1"/>
              <a:t>this.mesh.quaternion</a:t>
            </a:r>
            <a:r>
              <a:rPr lang="en-US" altLang="zh-CN" sz="1100" dirty="0"/>
              <a:t>);//</a:t>
            </a:r>
            <a:r>
              <a:rPr lang="zh-CN" altLang="en-US" sz="1100" dirty="0"/>
              <a:t>子弹的方向</a:t>
            </a:r>
            <a:endParaRPr lang="en-US" altLang="zh-CN" sz="1100" dirty="0"/>
          </a:p>
          <a:p>
            <a:r>
              <a:rPr lang="en-US" altLang="zh-CN" sz="1100" dirty="0"/>
              <a:t>    }</a:t>
            </a:r>
          </a:p>
          <a:p>
            <a:r>
              <a:rPr lang="en-US" altLang="zh-CN" sz="1100" dirty="0"/>
              <a:t>    </a:t>
            </a:r>
            <a:r>
              <a:rPr lang="en-US" altLang="zh-CN" sz="1100" dirty="0" err="1"/>
              <a:t>takeDamage</a:t>
            </a:r>
            <a:r>
              <a:rPr lang="en-US" altLang="zh-CN" sz="1100" dirty="0"/>
              <a:t>(damage){//</a:t>
            </a:r>
            <a:r>
              <a:rPr lang="zh-CN" altLang="en-US" sz="1100" dirty="0"/>
              <a:t>这个程设大作业讲过很多遍了</a:t>
            </a:r>
            <a:endParaRPr lang="en-US" altLang="zh-CN" sz="1100" dirty="0"/>
          </a:p>
          <a:p>
            <a:r>
              <a:rPr lang="en-US" altLang="zh-CN" sz="1100" dirty="0"/>
              <a:t>        if(!</a:t>
            </a:r>
            <a:r>
              <a:rPr lang="en-US" altLang="zh-CN" sz="1100" dirty="0" err="1"/>
              <a:t>this.isDead</a:t>
            </a:r>
            <a:r>
              <a:rPr lang="en-US" altLang="zh-CN" sz="1100" dirty="0"/>
              <a:t>){</a:t>
            </a:r>
          </a:p>
          <a:p>
            <a:r>
              <a:rPr lang="en-US" altLang="zh-CN" sz="1100" dirty="0"/>
              <a:t>            </a:t>
            </a:r>
            <a:r>
              <a:rPr lang="en-US" altLang="zh-CN" sz="1100" dirty="0" err="1"/>
              <a:t>this.health</a:t>
            </a:r>
            <a:r>
              <a:rPr lang="en-US" altLang="zh-CN" sz="1100" dirty="0"/>
              <a:t>-=damage;</a:t>
            </a:r>
          </a:p>
          <a:p>
            <a:r>
              <a:rPr lang="en-US" altLang="zh-CN" sz="1100" dirty="0"/>
              <a:t>            if(</a:t>
            </a:r>
            <a:r>
              <a:rPr lang="en-US" altLang="zh-CN" sz="1100" dirty="0" err="1"/>
              <a:t>this.health</a:t>
            </a:r>
            <a:r>
              <a:rPr lang="en-US" altLang="zh-CN" sz="1100" dirty="0"/>
              <a:t>&lt;0){</a:t>
            </a:r>
          </a:p>
          <a:p>
            <a:r>
              <a:rPr lang="en-US" altLang="zh-CN" sz="1100" dirty="0"/>
              <a:t>                </a:t>
            </a:r>
            <a:r>
              <a:rPr lang="en-US" altLang="zh-CN" sz="1100" dirty="0" err="1"/>
              <a:t>this.health</a:t>
            </a:r>
            <a:r>
              <a:rPr lang="en-US" altLang="zh-CN" sz="1100" dirty="0"/>
              <a:t>=0;</a:t>
            </a:r>
          </a:p>
          <a:p>
            <a:r>
              <a:rPr lang="en-US" altLang="zh-CN" sz="1100" dirty="0"/>
              <a:t>                </a:t>
            </a:r>
            <a:r>
              <a:rPr lang="en-US" altLang="zh-CN" sz="1100" dirty="0" err="1"/>
              <a:t>this.die</a:t>
            </a:r>
            <a:r>
              <a:rPr lang="en-US" altLang="zh-CN" sz="1100" dirty="0"/>
              <a:t>();</a:t>
            </a:r>
          </a:p>
          <a:p>
            <a:r>
              <a:rPr lang="en-US" altLang="zh-CN" sz="1100" dirty="0"/>
              <a:t>            }</a:t>
            </a:r>
          </a:p>
          <a:p>
            <a:r>
              <a:rPr lang="en-US" altLang="zh-CN" sz="1100" dirty="0"/>
              <a:t>        }</a:t>
            </a:r>
          </a:p>
          <a:p>
            <a:r>
              <a:rPr lang="en-US" altLang="zh-CN" sz="1100" dirty="0"/>
              <a:t>    }</a:t>
            </a:r>
          </a:p>
          <a:p>
            <a:r>
              <a:rPr lang="en-US" altLang="zh-CN" sz="1100" dirty="0"/>
              <a:t>    die(){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this.isDead</a:t>
            </a:r>
            <a:r>
              <a:rPr lang="en-US" altLang="zh-CN" sz="1100" dirty="0"/>
              <a:t>=true;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this.inputY</a:t>
            </a:r>
            <a:r>
              <a:rPr lang="en-US" altLang="zh-CN" sz="1100" dirty="0"/>
              <a:t>=-1;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this.inputX</a:t>
            </a:r>
            <a:r>
              <a:rPr lang="en-US" altLang="zh-CN" sz="1100" dirty="0"/>
              <a:t>=3;</a:t>
            </a:r>
          </a:p>
          <a:p>
            <a:r>
              <a:rPr lang="en-US" altLang="zh-CN" sz="1100" dirty="0"/>
              <a:t>    }</a:t>
            </a:r>
          </a:p>
          <a:p>
            <a:r>
              <a:rPr lang="en-US" altLang="zh-CN" sz="1100" dirty="0"/>
              <a:t>    dispose(){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planes.splice</a:t>
            </a:r>
            <a:r>
              <a:rPr lang="en-US" altLang="zh-CN" sz="1100" dirty="0"/>
              <a:t>(</a:t>
            </a:r>
            <a:r>
              <a:rPr lang="en-US" altLang="zh-CN" sz="1100" dirty="0" err="1"/>
              <a:t>planes.indexOf</a:t>
            </a:r>
            <a:r>
              <a:rPr lang="en-US" altLang="zh-CN" sz="1100" dirty="0"/>
              <a:t>(this),1);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super.dispose</a:t>
            </a:r>
            <a:r>
              <a:rPr lang="en-US" altLang="zh-CN" sz="1100" dirty="0"/>
              <a:t>();</a:t>
            </a:r>
          </a:p>
          <a:p>
            <a:r>
              <a:rPr lang="en-US" altLang="zh-CN" sz="1100" dirty="0"/>
              <a:t>    }</a:t>
            </a:r>
          </a:p>
          <a:p>
            <a:r>
              <a:rPr lang="en-US" altLang="zh-CN" sz="1100" dirty="0"/>
              <a:t>}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D23B06-CCAB-4857-9D97-0835619BA991}"/>
              </a:ext>
            </a:extLst>
          </p:cNvPr>
          <p:cNvSpPr txBox="1"/>
          <p:nvPr/>
        </p:nvSpPr>
        <p:spPr>
          <a:xfrm>
            <a:off x="7160652" y="431443"/>
            <a:ext cx="41727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按照这个顺序一个一个实现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运动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攻击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碰撞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伤害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死亡</a:t>
            </a:r>
          </a:p>
        </p:txBody>
      </p:sp>
    </p:spTree>
    <p:extLst>
      <p:ext uri="{BB962C8B-B14F-4D97-AF65-F5344CB8AC3E}">
        <p14:creationId xmlns:p14="http://schemas.microsoft.com/office/powerpoint/2010/main" val="4004327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E333D-A178-4B92-B866-F607788AE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I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2C6246-6973-454F-9C12-6FDF055D3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Three.js </a:t>
            </a:r>
            <a:r>
              <a:rPr lang="zh-CN" altLang="en-US" dirty="0"/>
              <a:t>基础教学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5CC7F9-86EA-4BF9-8B98-9028472CC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008" y="639141"/>
            <a:ext cx="5678301" cy="549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26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05154F3-D167-41D4-9301-7D2C0CB7F053}"/>
              </a:ext>
            </a:extLst>
          </p:cNvPr>
          <p:cNvSpPr txBox="1"/>
          <p:nvPr/>
        </p:nvSpPr>
        <p:spPr>
          <a:xfrm>
            <a:off x="340218" y="0"/>
            <a:ext cx="536405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class Effect extends </a:t>
            </a:r>
            <a:r>
              <a:rPr lang="en-US" altLang="zh-CN" sz="1100" dirty="0" err="1"/>
              <a:t>GameObject</a:t>
            </a:r>
            <a:r>
              <a:rPr lang="en-US" altLang="zh-CN" sz="1100" dirty="0"/>
              <a:t>{//</a:t>
            </a:r>
            <a:r>
              <a:rPr lang="zh-CN" altLang="en-US" sz="1100" dirty="0"/>
              <a:t>一个定时清除的有动画的特效罢了</a:t>
            </a:r>
            <a:endParaRPr lang="en-US" altLang="zh-CN" sz="1100" dirty="0"/>
          </a:p>
          <a:p>
            <a:r>
              <a:rPr lang="en-US" altLang="zh-CN" sz="1100" dirty="0"/>
              <a:t>    constructor(</a:t>
            </a:r>
            <a:r>
              <a:rPr lang="en-US" altLang="zh-CN" sz="1100" dirty="0" err="1"/>
              <a:t>mesh,material,lifetime,options</a:t>
            </a:r>
            <a:r>
              <a:rPr lang="en-US" altLang="zh-CN" sz="1100" dirty="0"/>
              <a:t>={}){</a:t>
            </a:r>
          </a:p>
          <a:p>
            <a:r>
              <a:rPr lang="en-US" altLang="zh-CN" sz="1100" dirty="0"/>
              <a:t>        super(mesh);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this.material</a:t>
            </a:r>
            <a:r>
              <a:rPr lang="en-US" altLang="zh-CN" sz="1100" dirty="0"/>
              <a:t>=material;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this.lifetime</a:t>
            </a:r>
            <a:r>
              <a:rPr lang="en-US" altLang="zh-CN" sz="1100" dirty="0"/>
              <a:t>=lifetime;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this.age</a:t>
            </a:r>
            <a:r>
              <a:rPr lang="en-US" altLang="zh-CN" sz="1100" dirty="0"/>
              <a:t>=0;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this.scaleRate</a:t>
            </a:r>
            <a:r>
              <a:rPr lang="en-US" altLang="zh-CN" sz="1100" dirty="0"/>
              <a:t>=</a:t>
            </a:r>
            <a:r>
              <a:rPr lang="en-US" altLang="zh-CN" sz="1100" dirty="0" err="1"/>
              <a:t>options.scaleRate</a:t>
            </a:r>
            <a:r>
              <a:rPr lang="en-US" altLang="zh-CN" sz="1100" dirty="0"/>
              <a:t>||0;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this.fadeRate</a:t>
            </a:r>
            <a:r>
              <a:rPr lang="en-US" altLang="zh-CN" sz="1100" dirty="0"/>
              <a:t>=</a:t>
            </a:r>
            <a:r>
              <a:rPr lang="en-US" altLang="zh-CN" sz="1100" dirty="0" err="1"/>
              <a:t>options.fadeRate</a:t>
            </a:r>
            <a:r>
              <a:rPr lang="en-US" altLang="zh-CN" sz="1100" dirty="0"/>
              <a:t>||0;</a:t>
            </a:r>
          </a:p>
          <a:p>
            <a:r>
              <a:rPr lang="en-US" altLang="zh-CN" sz="1100" dirty="0"/>
              <a:t>    }</a:t>
            </a:r>
          </a:p>
          <a:p>
            <a:r>
              <a:rPr lang="en-US" altLang="zh-CN" sz="1100" dirty="0"/>
              <a:t>    update(dt){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super.update</a:t>
            </a:r>
            <a:r>
              <a:rPr lang="en-US" altLang="zh-CN" sz="1100" dirty="0"/>
              <a:t>(dt);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this.mesh.scale.addScalar</a:t>
            </a:r>
            <a:r>
              <a:rPr lang="en-US" altLang="zh-CN" sz="1100" dirty="0"/>
              <a:t>(dt*</a:t>
            </a:r>
            <a:r>
              <a:rPr lang="en-US" altLang="zh-CN" sz="1100" dirty="0" err="1"/>
              <a:t>this.scaleRate</a:t>
            </a:r>
            <a:r>
              <a:rPr lang="en-US" altLang="zh-CN" sz="1100" dirty="0"/>
              <a:t>);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this.material.opacity</a:t>
            </a:r>
            <a:r>
              <a:rPr lang="en-US" altLang="zh-CN" sz="1100" dirty="0"/>
              <a:t>=</a:t>
            </a:r>
            <a:r>
              <a:rPr lang="en-US" altLang="zh-CN" sz="1100" dirty="0" err="1"/>
              <a:t>Math.max</a:t>
            </a:r>
            <a:r>
              <a:rPr lang="en-US" altLang="zh-CN" sz="1100" dirty="0"/>
              <a:t>(0,this.material.opacity-dt*</a:t>
            </a:r>
            <a:r>
              <a:rPr lang="en-US" altLang="zh-CN" sz="1100" dirty="0" err="1"/>
              <a:t>this.fadeRate</a:t>
            </a:r>
            <a:r>
              <a:rPr lang="en-US" altLang="zh-CN" sz="1100" dirty="0"/>
              <a:t>);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this.age</a:t>
            </a:r>
            <a:r>
              <a:rPr lang="en-US" altLang="zh-CN" sz="1100" dirty="0"/>
              <a:t>+=dt;</a:t>
            </a:r>
          </a:p>
          <a:p>
            <a:r>
              <a:rPr lang="en-US" altLang="zh-CN" sz="1100" dirty="0"/>
              <a:t>        if(</a:t>
            </a:r>
            <a:r>
              <a:rPr lang="en-US" altLang="zh-CN" sz="1100" dirty="0" err="1"/>
              <a:t>this.age</a:t>
            </a:r>
            <a:r>
              <a:rPr lang="en-US" altLang="zh-CN" sz="1100" dirty="0"/>
              <a:t>&gt;</a:t>
            </a:r>
            <a:r>
              <a:rPr lang="en-US" altLang="zh-CN" sz="1100" dirty="0" err="1"/>
              <a:t>this.lifetime</a:t>
            </a:r>
            <a:r>
              <a:rPr lang="en-US" altLang="zh-CN" sz="1100" dirty="0"/>
              <a:t>)</a:t>
            </a:r>
            <a:r>
              <a:rPr lang="en-US" altLang="zh-CN" sz="1100" dirty="0" err="1"/>
              <a:t>this.dispose</a:t>
            </a:r>
            <a:r>
              <a:rPr lang="en-US" altLang="zh-CN" sz="1100" dirty="0"/>
              <a:t>();</a:t>
            </a:r>
          </a:p>
          <a:p>
            <a:r>
              <a:rPr lang="en-US" altLang="zh-CN" sz="1100" dirty="0"/>
              <a:t>    }</a:t>
            </a:r>
          </a:p>
          <a:p>
            <a:r>
              <a:rPr lang="en-US" altLang="zh-CN" sz="1100" dirty="0"/>
              <a:t>}</a:t>
            </a:r>
          </a:p>
          <a:p>
            <a:r>
              <a:rPr lang="en-US" altLang="zh-CN" sz="1100" dirty="0"/>
              <a:t>class Bullet extends </a:t>
            </a:r>
            <a:r>
              <a:rPr lang="en-US" altLang="zh-CN" sz="1100" dirty="0" err="1"/>
              <a:t>GameObject</a:t>
            </a:r>
            <a:r>
              <a:rPr lang="en-US" altLang="zh-CN" sz="1100" dirty="0"/>
              <a:t>{//</a:t>
            </a:r>
            <a:r>
              <a:rPr lang="zh-CN" altLang="en-US" sz="1100" dirty="0"/>
              <a:t>子弹</a:t>
            </a:r>
            <a:endParaRPr lang="en-US" altLang="zh-CN" sz="1100" dirty="0"/>
          </a:p>
          <a:p>
            <a:r>
              <a:rPr lang="en-US" altLang="zh-CN" sz="1100" dirty="0"/>
              <a:t>    constructor(</a:t>
            </a:r>
            <a:r>
              <a:rPr lang="en-US" altLang="zh-CN" sz="1100" dirty="0" err="1"/>
              <a:t>mesh,speed,lifetime</a:t>
            </a:r>
            <a:r>
              <a:rPr lang="en-US" altLang="zh-CN" sz="1100" dirty="0"/>
              <a:t>){</a:t>
            </a:r>
          </a:p>
          <a:p>
            <a:r>
              <a:rPr lang="en-US" altLang="zh-CN" sz="1100" dirty="0"/>
              <a:t>        super(mesh);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this.speed</a:t>
            </a:r>
            <a:r>
              <a:rPr lang="en-US" altLang="zh-CN" sz="1100" dirty="0"/>
              <a:t>=speed;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this.lifetime</a:t>
            </a:r>
            <a:r>
              <a:rPr lang="en-US" altLang="zh-CN" sz="1100" dirty="0"/>
              <a:t>=lifetime;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this.damage</a:t>
            </a:r>
            <a:r>
              <a:rPr lang="en-US" altLang="zh-CN" sz="1100" dirty="0"/>
              <a:t>=10;</a:t>
            </a:r>
          </a:p>
          <a:p>
            <a:r>
              <a:rPr lang="en-US" altLang="zh-CN" sz="1100" dirty="0"/>
              <a:t>    }</a:t>
            </a:r>
          </a:p>
          <a:p>
            <a:r>
              <a:rPr lang="en-US" altLang="zh-CN" sz="1100" dirty="0"/>
              <a:t>    update(dt){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super.update</a:t>
            </a:r>
            <a:r>
              <a:rPr lang="en-US" altLang="zh-CN" sz="1100" dirty="0"/>
              <a:t>(dt);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this.lifetime</a:t>
            </a:r>
            <a:r>
              <a:rPr lang="en-US" altLang="zh-CN" sz="1100" dirty="0"/>
              <a:t>-=dt;</a:t>
            </a:r>
          </a:p>
          <a:p>
            <a:r>
              <a:rPr lang="en-US" altLang="zh-CN" sz="1100" dirty="0"/>
              <a:t>        if(</a:t>
            </a:r>
            <a:r>
              <a:rPr lang="en-US" altLang="zh-CN" sz="1100" dirty="0" err="1"/>
              <a:t>this.lifetime</a:t>
            </a:r>
            <a:r>
              <a:rPr lang="en-US" altLang="zh-CN" sz="1100" dirty="0"/>
              <a:t>&lt;0){</a:t>
            </a:r>
            <a:r>
              <a:rPr lang="en-US" altLang="zh-CN" sz="1100" dirty="0" err="1"/>
              <a:t>this.dispose</a:t>
            </a:r>
            <a:r>
              <a:rPr lang="en-US" altLang="zh-CN" sz="1100" dirty="0"/>
              <a:t>();return;}//</a:t>
            </a:r>
            <a:r>
              <a:rPr lang="zh-CN" altLang="en-US" sz="1100" dirty="0"/>
              <a:t>定时清楚</a:t>
            </a:r>
            <a:endParaRPr lang="en-US" altLang="zh-CN" sz="1100" dirty="0"/>
          </a:p>
          <a:p>
            <a:r>
              <a:rPr lang="en-US" altLang="zh-CN" sz="1100" dirty="0"/>
              <a:t>        let v=new THREE.Vector3(0,0,-this.speed*dt);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v.applyQuaternion</a:t>
            </a:r>
            <a:r>
              <a:rPr lang="en-US" altLang="zh-CN" sz="1100" dirty="0"/>
              <a:t>(</a:t>
            </a:r>
            <a:r>
              <a:rPr lang="en-US" altLang="zh-CN" sz="1100" dirty="0" err="1"/>
              <a:t>this.mesh.quaternion</a:t>
            </a:r>
            <a:r>
              <a:rPr lang="en-US" altLang="zh-CN" sz="1100" dirty="0"/>
              <a:t>);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this.mesh.position.add</a:t>
            </a:r>
            <a:r>
              <a:rPr lang="en-US" altLang="zh-CN" sz="1100" dirty="0"/>
              <a:t>(v);//</a:t>
            </a:r>
            <a:r>
              <a:rPr lang="zh-CN" altLang="en-US" sz="1100" dirty="0"/>
              <a:t>移动</a:t>
            </a:r>
            <a:endParaRPr lang="en-US" altLang="zh-CN" sz="1100" dirty="0"/>
          </a:p>
          <a:p>
            <a:r>
              <a:rPr lang="en-US" altLang="zh-CN" sz="1100" dirty="0"/>
              <a:t>        for(let plane of planes){//</a:t>
            </a:r>
            <a:r>
              <a:rPr lang="zh-CN" altLang="en-US" sz="1100" dirty="0"/>
              <a:t>碰撞检定</a:t>
            </a:r>
            <a:endParaRPr lang="en-US" altLang="zh-CN" sz="1100" dirty="0"/>
          </a:p>
          <a:p>
            <a:r>
              <a:rPr lang="en-US" altLang="zh-CN" sz="1100" dirty="0"/>
              <a:t>            if(</a:t>
            </a:r>
            <a:r>
              <a:rPr lang="en-US" altLang="zh-CN" sz="1100" dirty="0" err="1"/>
              <a:t>plane.mesh.position.distanceTo</a:t>
            </a:r>
            <a:r>
              <a:rPr lang="en-US" altLang="zh-CN" sz="1100" dirty="0"/>
              <a:t>(</a:t>
            </a:r>
            <a:r>
              <a:rPr lang="en-US" altLang="zh-CN" sz="1100" dirty="0" err="1"/>
              <a:t>this.mesh.position</a:t>
            </a:r>
            <a:r>
              <a:rPr lang="en-US" altLang="zh-CN" sz="1100" dirty="0"/>
              <a:t>)&lt;</a:t>
            </a:r>
            <a:r>
              <a:rPr lang="en-US" altLang="zh-CN" sz="1100" dirty="0" err="1"/>
              <a:t>plane.hitRadius</a:t>
            </a:r>
            <a:r>
              <a:rPr lang="en-US" altLang="zh-CN" sz="1100" dirty="0"/>
              <a:t>){</a:t>
            </a:r>
          </a:p>
          <a:p>
            <a:r>
              <a:rPr lang="en-US" altLang="zh-CN" sz="1100" dirty="0"/>
              <a:t>                </a:t>
            </a:r>
            <a:r>
              <a:rPr lang="en-US" altLang="zh-CN" sz="1100" dirty="0" err="1"/>
              <a:t>plane.takeDamage</a:t>
            </a:r>
            <a:r>
              <a:rPr lang="en-US" altLang="zh-CN" sz="1100" dirty="0"/>
              <a:t>(</a:t>
            </a:r>
            <a:r>
              <a:rPr lang="en-US" altLang="zh-CN" sz="1100" dirty="0" err="1"/>
              <a:t>this.damage</a:t>
            </a:r>
            <a:r>
              <a:rPr lang="en-US" altLang="zh-CN" sz="1100" dirty="0"/>
              <a:t>);</a:t>
            </a:r>
          </a:p>
          <a:p>
            <a:r>
              <a:rPr lang="en-US" altLang="zh-CN" sz="1100" dirty="0"/>
              <a:t>                explosion(this.mesh.position,.5);</a:t>
            </a:r>
          </a:p>
          <a:p>
            <a:r>
              <a:rPr lang="en-US" altLang="zh-CN" sz="1100" dirty="0"/>
              <a:t>                </a:t>
            </a:r>
            <a:r>
              <a:rPr lang="en-US" altLang="zh-CN" sz="1100" dirty="0" err="1"/>
              <a:t>this.dispose</a:t>
            </a:r>
            <a:r>
              <a:rPr lang="en-US" altLang="zh-CN" sz="1100" dirty="0"/>
              <a:t>();return;</a:t>
            </a:r>
          </a:p>
          <a:p>
            <a:r>
              <a:rPr lang="en-US" altLang="zh-CN" sz="1100" dirty="0"/>
              <a:t>            }</a:t>
            </a:r>
          </a:p>
          <a:p>
            <a:r>
              <a:rPr lang="en-US" altLang="zh-CN" sz="1100" dirty="0"/>
              <a:t>        }</a:t>
            </a:r>
          </a:p>
          <a:p>
            <a:r>
              <a:rPr lang="en-US" altLang="zh-CN" sz="1100" dirty="0"/>
              <a:t>    }</a:t>
            </a:r>
          </a:p>
          <a:p>
            <a:r>
              <a:rPr lang="en-US" altLang="zh-CN" sz="1100" dirty="0"/>
              <a:t>}</a:t>
            </a:r>
            <a:endParaRPr lang="zh-CN" altLang="en-US" sz="11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17F32B-A7F6-4F29-A5B7-A8EA7B0ABE3A}"/>
              </a:ext>
            </a:extLst>
          </p:cNvPr>
          <p:cNvSpPr/>
          <p:nvPr/>
        </p:nvSpPr>
        <p:spPr>
          <a:xfrm>
            <a:off x="5500971" y="105013"/>
            <a:ext cx="3477142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class Player extends Plane{</a:t>
            </a:r>
          </a:p>
          <a:p>
            <a:r>
              <a:rPr lang="en-US" altLang="zh-CN" sz="1100" dirty="0"/>
              <a:t>    constructor(</a:t>
            </a:r>
            <a:r>
              <a:rPr lang="en-US" altLang="zh-CN" sz="1100" dirty="0" err="1"/>
              <a:t>mesh,hitRadius</a:t>
            </a:r>
            <a:r>
              <a:rPr lang="en-US" altLang="zh-CN" sz="1100" dirty="0"/>
              <a:t>){</a:t>
            </a:r>
          </a:p>
          <a:p>
            <a:r>
              <a:rPr lang="en-US" altLang="zh-CN" sz="1100" dirty="0"/>
              <a:t>        super(</a:t>
            </a:r>
            <a:r>
              <a:rPr lang="en-US" altLang="zh-CN" sz="1100" dirty="0" err="1"/>
              <a:t>mesh,hitRadius</a:t>
            </a:r>
            <a:r>
              <a:rPr lang="en-US" altLang="zh-CN" sz="1100" dirty="0"/>
              <a:t>);</a:t>
            </a:r>
          </a:p>
          <a:p>
            <a:r>
              <a:rPr lang="en-US" altLang="zh-CN" sz="1100" dirty="0"/>
              <a:t>        this.name="player";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this.health</a:t>
            </a:r>
            <a:r>
              <a:rPr lang="en-US" altLang="zh-CN" sz="1100" dirty="0"/>
              <a:t>=100;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this.maxSpeed</a:t>
            </a:r>
            <a:r>
              <a:rPr lang="en-US" altLang="zh-CN" sz="1100" dirty="0"/>
              <a:t>=2;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this.maxAcceleration</a:t>
            </a:r>
            <a:r>
              <a:rPr lang="en-US" altLang="zh-CN" sz="1100" dirty="0"/>
              <a:t>=1;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this.shootInterval</a:t>
            </a:r>
            <a:r>
              <a:rPr lang="en-US" altLang="zh-CN" sz="1100" dirty="0"/>
              <a:t>=0.1;</a:t>
            </a:r>
          </a:p>
          <a:p>
            <a:r>
              <a:rPr lang="en-US" altLang="zh-CN" sz="1100" dirty="0"/>
              <a:t>    }</a:t>
            </a:r>
          </a:p>
          <a:p>
            <a:r>
              <a:rPr lang="en-US" altLang="zh-CN" sz="1100" dirty="0"/>
              <a:t>    </a:t>
            </a:r>
            <a:r>
              <a:rPr lang="en-US" altLang="zh-CN" sz="1100" dirty="0" err="1"/>
              <a:t>setCamera</a:t>
            </a:r>
            <a:r>
              <a:rPr lang="en-US" altLang="zh-CN" sz="1100" dirty="0"/>
              <a:t>(){</a:t>
            </a:r>
          </a:p>
          <a:p>
            <a:r>
              <a:rPr lang="en-US" altLang="zh-CN" sz="1100" dirty="0"/>
              <a:t>        let v=new THREE.Vector3(0,1,5);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v.y</a:t>
            </a:r>
            <a:r>
              <a:rPr lang="en-US" altLang="zh-CN" sz="1100" dirty="0"/>
              <a:t>+=</a:t>
            </a:r>
            <a:r>
              <a:rPr lang="en-US" altLang="zh-CN" sz="1100" dirty="0" err="1"/>
              <a:t>this.pitch</a:t>
            </a:r>
            <a:r>
              <a:rPr lang="en-US" altLang="zh-CN" sz="1100" dirty="0"/>
              <a:t>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this.mesh.localToWorld</a:t>
            </a:r>
            <a:r>
              <a:rPr lang="en-US" altLang="zh-CN" sz="1100" dirty="0"/>
              <a:t>(v);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camera.position.copy</a:t>
            </a:r>
            <a:r>
              <a:rPr lang="en-US" altLang="zh-CN" sz="1100" dirty="0"/>
              <a:t>(v);</a:t>
            </a:r>
          </a:p>
          <a:p>
            <a:r>
              <a:rPr lang="en-US" altLang="zh-CN" sz="1100" dirty="0"/>
              <a:t>        let v2=new THREE.Vector3(0,0,0);</a:t>
            </a:r>
          </a:p>
          <a:p>
            <a:r>
              <a:rPr lang="en-US" altLang="zh-CN" sz="1100" dirty="0"/>
              <a:t>        v2.y=</a:t>
            </a:r>
            <a:r>
              <a:rPr lang="en-US" altLang="zh-CN" sz="1100" dirty="0" err="1"/>
              <a:t>this.pitch</a:t>
            </a:r>
            <a:r>
              <a:rPr lang="en-US" altLang="zh-CN" sz="1100" dirty="0"/>
              <a:t>;</a:t>
            </a:r>
          </a:p>
          <a:p>
            <a:r>
              <a:rPr lang="en-US" altLang="zh-CN" sz="1100" dirty="0"/>
              <a:t>        v2.x=-</a:t>
            </a:r>
            <a:r>
              <a:rPr lang="en-US" altLang="zh-CN" sz="1100" dirty="0" err="1"/>
              <a:t>this.roll</a:t>
            </a:r>
            <a:r>
              <a:rPr lang="en-US" altLang="zh-CN" sz="1100" dirty="0"/>
              <a:t>*2;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this.mesh.localToWorld</a:t>
            </a:r>
            <a:r>
              <a:rPr lang="en-US" altLang="zh-CN" sz="1100" dirty="0"/>
              <a:t>(v2);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camera.lookAt</a:t>
            </a:r>
            <a:r>
              <a:rPr lang="en-US" altLang="zh-CN" sz="1100" dirty="0"/>
              <a:t>(v2);</a:t>
            </a:r>
          </a:p>
          <a:p>
            <a:r>
              <a:rPr lang="en-US" altLang="zh-CN" sz="1100" dirty="0"/>
              <a:t>    }</a:t>
            </a:r>
          </a:p>
          <a:p>
            <a:r>
              <a:rPr lang="en-US" altLang="zh-CN" sz="1100" dirty="0"/>
              <a:t>    update(dt){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super.update</a:t>
            </a:r>
            <a:r>
              <a:rPr lang="en-US" altLang="zh-CN" sz="1100" dirty="0"/>
              <a:t>(dt);</a:t>
            </a:r>
          </a:p>
          <a:p>
            <a:r>
              <a:rPr lang="en-US" altLang="zh-CN" sz="1100" dirty="0"/>
              <a:t>        if(!</a:t>
            </a:r>
            <a:r>
              <a:rPr lang="en-US" altLang="zh-CN" sz="1100" dirty="0" err="1"/>
              <a:t>this.isDead</a:t>
            </a:r>
            <a:r>
              <a:rPr lang="en-US" altLang="zh-CN" sz="1100" dirty="0"/>
              <a:t>){</a:t>
            </a:r>
          </a:p>
          <a:p>
            <a:r>
              <a:rPr lang="en-US" altLang="zh-CN" sz="1100" dirty="0"/>
              <a:t>            </a:t>
            </a:r>
            <a:r>
              <a:rPr lang="en-US" altLang="zh-CN" sz="1100" dirty="0" err="1"/>
              <a:t>this.inputX</a:t>
            </a:r>
            <a:r>
              <a:rPr lang="en-US" altLang="zh-CN" sz="1100" dirty="0"/>
              <a:t>=</a:t>
            </a:r>
            <a:r>
              <a:rPr lang="en-US" altLang="zh-CN" sz="1100" dirty="0" err="1"/>
              <a:t>input.mouseX</a:t>
            </a:r>
            <a:r>
              <a:rPr lang="en-US" altLang="zh-CN" sz="1100" dirty="0"/>
              <a:t>;</a:t>
            </a:r>
          </a:p>
          <a:p>
            <a:r>
              <a:rPr lang="en-US" altLang="zh-CN" sz="1100" dirty="0"/>
              <a:t>            </a:t>
            </a:r>
            <a:r>
              <a:rPr lang="en-US" altLang="zh-CN" sz="1100" dirty="0" err="1"/>
              <a:t>this.inputY</a:t>
            </a:r>
            <a:r>
              <a:rPr lang="en-US" altLang="zh-CN" sz="1100" dirty="0"/>
              <a:t>=</a:t>
            </a:r>
            <a:r>
              <a:rPr lang="en-US" altLang="zh-CN" sz="1100" dirty="0" err="1"/>
              <a:t>input.mouseY</a:t>
            </a:r>
            <a:r>
              <a:rPr lang="en-US" altLang="zh-CN" sz="1100" dirty="0"/>
              <a:t>;</a:t>
            </a:r>
          </a:p>
          <a:p>
            <a:r>
              <a:rPr lang="en-US" altLang="zh-CN" sz="1100" dirty="0"/>
              <a:t>            </a:t>
            </a:r>
            <a:r>
              <a:rPr lang="en-US" altLang="zh-CN" sz="1100" dirty="0" err="1"/>
              <a:t>this.setCamera</a:t>
            </a:r>
            <a:r>
              <a:rPr lang="en-US" altLang="zh-CN" sz="1100" dirty="0"/>
              <a:t>();</a:t>
            </a:r>
          </a:p>
          <a:p>
            <a:r>
              <a:rPr lang="en-US" altLang="zh-CN" sz="1100" dirty="0"/>
              <a:t>            if(</a:t>
            </a:r>
            <a:r>
              <a:rPr lang="en-US" altLang="zh-CN" sz="1100" dirty="0" err="1"/>
              <a:t>input.clicked</a:t>
            </a:r>
            <a:r>
              <a:rPr lang="en-US" altLang="zh-CN" sz="1100" dirty="0"/>
              <a:t>)</a:t>
            </a:r>
          </a:p>
          <a:p>
            <a:r>
              <a:rPr lang="en-US" altLang="zh-CN" sz="1100" dirty="0"/>
              <a:t>                </a:t>
            </a:r>
            <a:r>
              <a:rPr lang="en-US" altLang="zh-CN" sz="1100" dirty="0" err="1"/>
              <a:t>this.shoot</a:t>
            </a:r>
            <a:r>
              <a:rPr lang="en-US" altLang="zh-CN" sz="1100" dirty="0"/>
              <a:t>();</a:t>
            </a:r>
          </a:p>
          <a:p>
            <a:r>
              <a:rPr lang="en-US" altLang="zh-CN" sz="1100" dirty="0"/>
              <a:t>        }</a:t>
            </a:r>
          </a:p>
          <a:p>
            <a:r>
              <a:rPr lang="en-US" altLang="zh-CN" sz="1100" dirty="0"/>
              <a:t>    }</a:t>
            </a:r>
          </a:p>
          <a:p>
            <a:r>
              <a:rPr lang="en-US" altLang="zh-CN" sz="1100" dirty="0"/>
              <a:t>}</a:t>
            </a:r>
            <a:endParaRPr lang="zh-CN" altLang="en-US" sz="11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2CD7EE-1EE7-4C95-9570-5814E8CBAE10}"/>
              </a:ext>
            </a:extLst>
          </p:cNvPr>
          <p:cNvSpPr/>
          <p:nvPr/>
        </p:nvSpPr>
        <p:spPr>
          <a:xfrm>
            <a:off x="8466786" y="168365"/>
            <a:ext cx="3384996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class </a:t>
            </a:r>
            <a:r>
              <a:rPr lang="en-US" altLang="zh-CN" sz="1100" dirty="0" err="1"/>
              <a:t>EnemyA</a:t>
            </a:r>
            <a:r>
              <a:rPr lang="en-US" altLang="zh-CN" sz="1100" dirty="0"/>
              <a:t> extends Plane{</a:t>
            </a:r>
          </a:p>
          <a:p>
            <a:r>
              <a:rPr lang="en-US" altLang="zh-CN" sz="1100" dirty="0"/>
              <a:t>    constructor(){</a:t>
            </a:r>
          </a:p>
          <a:p>
            <a:r>
              <a:rPr lang="en-US" altLang="zh-CN" sz="1100" dirty="0"/>
              <a:t>        super(</a:t>
            </a:r>
            <a:r>
              <a:rPr lang="en-US" altLang="zh-CN" sz="1100" dirty="0" err="1"/>
              <a:t>bomberMesh</a:t>
            </a:r>
            <a:r>
              <a:rPr lang="en-US" altLang="zh-CN" sz="1100" dirty="0"/>
              <a:t>(</a:t>
            </a:r>
            <a:r>
              <a:rPr lang="en-US" altLang="zh-CN" sz="1100" dirty="0" err="1"/>
              <a:t>green,black</a:t>
            </a:r>
            <a:r>
              <a:rPr lang="en-US" altLang="zh-CN" sz="1100" dirty="0"/>
              <a:t>),1);</a:t>
            </a:r>
          </a:p>
          <a:p>
            <a:r>
              <a:rPr lang="en-US" altLang="zh-CN" sz="1100" dirty="0"/>
              <a:t>        this.name="bomber";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this.health</a:t>
            </a:r>
            <a:r>
              <a:rPr lang="en-US" altLang="zh-CN" sz="1100" dirty="0"/>
              <a:t>=150;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this.maxSpeed</a:t>
            </a:r>
            <a:r>
              <a:rPr lang="en-US" altLang="zh-CN" sz="1100" dirty="0"/>
              <a:t>=1.6;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this.maxAcceleration</a:t>
            </a:r>
            <a:r>
              <a:rPr lang="en-US" altLang="zh-CN" sz="1100" dirty="0"/>
              <a:t>=1;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this.mesh.position.set</a:t>
            </a:r>
            <a:r>
              <a:rPr lang="en-US" altLang="zh-CN" sz="1100" dirty="0"/>
              <a:t>(</a:t>
            </a:r>
            <a:r>
              <a:rPr lang="en-US" altLang="zh-CN" sz="1100" dirty="0" err="1"/>
              <a:t>Math.random</a:t>
            </a:r>
            <a:r>
              <a:rPr lang="en-US" altLang="zh-CN" sz="1100" dirty="0"/>
              <a:t>()*40-20, 	</a:t>
            </a:r>
            <a:r>
              <a:rPr lang="en-US" altLang="zh-CN" sz="1100" dirty="0" err="1"/>
              <a:t>Math.random</a:t>
            </a:r>
            <a:r>
              <a:rPr lang="en-US" altLang="zh-CN" sz="1100" dirty="0"/>
              <a:t>()*10+5,Math.random()*40-20);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this.yaw</a:t>
            </a:r>
            <a:r>
              <a:rPr lang="en-US" altLang="zh-CN" sz="1100" dirty="0"/>
              <a:t>=</a:t>
            </a:r>
            <a:r>
              <a:rPr lang="en-US" altLang="zh-CN" sz="1100" dirty="0" err="1"/>
              <a:t>Math.random</a:t>
            </a:r>
            <a:r>
              <a:rPr lang="en-US" altLang="zh-CN" sz="1100" dirty="0"/>
              <a:t>()*</a:t>
            </a:r>
            <a:r>
              <a:rPr lang="en-US" altLang="zh-CN" sz="1100" dirty="0" err="1"/>
              <a:t>Math.PI</a:t>
            </a:r>
            <a:r>
              <a:rPr lang="en-US" altLang="zh-CN" sz="1100" dirty="0"/>
              <a:t>*2;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this.inputX</a:t>
            </a:r>
            <a:r>
              <a:rPr lang="en-US" altLang="zh-CN" sz="1100" dirty="0"/>
              <a:t>=.2;</a:t>
            </a:r>
          </a:p>
          <a:p>
            <a:r>
              <a:rPr lang="en-US" altLang="zh-CN" sz="1100" dirty="0"/>
              <a:t>    }</a:t>
            </a:r>
          </a:p>
          <a:p>
            <a:r>
              <a:rPr lang="en-US" altLang="zh-CN" sz="1100" dirty="0"/>
              <a:t>}</a:t>
            </a:r>
            <a:endParaRPr lang="zh-CN" altLang="en-US" sz="11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308338-87D2-45A7-9905-8059AC00E5C5}"/>
              </a:ext>
            </a:extLst>
          </p:cNvPr>
          <p:cNvSpPr txBox="1"/>
          <p:nvPr/>
        </p:nvSpPr>
        <p:spPr>
          <a:xfrm>
            <a:off x="8602671" y="3021138"/>
            <a:ext cx="295999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const player=</a:t>
            </a:r>
            <a:r>
              <a:rPr lang="en-US" altLang="zh-CN" sz="1400" dirty="0">
                <a:solidFill>
                  <a:srgbClr val="FF0000"/>
                </a:solidFill>
              </a:rPr>
              <a:t>new Player</a:t>
            </a:r>
            <a:r>
              <a:rPr lang="en-US" altLang="zh-CN" sz="1400" dirty="0"/>
              <a:t>(</a:t>
            </a:r>
            <a:r>
              <a:rPr lang="en-US" altLang="zh-CN" sz="1400" dirty="0" err="1"/>
              <a:t>fighterMesh</a:t>
            </a:r>
            <a:r>
              <a:rPr lang="en-US" altLang="zh-CN" sz="1400" dirty="0"/>
              <a:t>(</a:t>
            </a:r>
            <a:r>
              <a:rPr lang="en-US" altLang="zh-CN" sz="1400" dirty="0" err="1"/>
              <a:t>red,white</a:t>
            </a:r>
            <a:r>
              <a:rPr lang="en-US" altLang="zh-CN" sz="1400" dirty="0"/>
              <a:t>),.25);</a:t>
            </a:r>
          </a:p>
          <a:p>
            <a:r>
              <a:rPr lang="en-US" altLang="zh-CN" sz="1400" dirty="0" err="1"/>
              <a:t>player.mesh.position.set</a:t>
            </a:r>
            <a:r>
              <a:rPr lang="en-US" altLang="zh-CN" sz="1400" dirty="0"/>
              <a:t>(0,10,50);</a:t>
            </a:r>
          </a:p>
          <a:p>
            <a:r>
              <a:rPr lang="en-US" altLang="zh-CN" sz="1400" dirty="0">
                <a:solidFill>
                  <a:srgbClr val="FF0000"/>
                </a:solidFill>
              </a:rPr>
              <a:t>new </a:t>
            </a:r>
            <a:r>
              <a:rPr lang="en-US" altLang="zh-CN" sz="1400" dirty="0" err="1">
                <a:solidFill>
                  <a:srgbClr val="FF0000"/>
                </a:solidFill>
              </a:rPr>
              <a:t>EnemyA</a:t>
            </a:r>
            <a:r>
              <a:rPr lang="en-US" altLang="zh-CN" sz="1400" dirty="0"/>
              <a:t>();</a:t>
            </a:r>
          </a:p>
          <a:p>
            <a:r>
              <a:rPr lang="en-US" altLang="zh-CN" sz="1400" dirty="0"/>
              <a:t>new </a:t>
            </a:r>
            <a:r>
              <a:rPr lang="en-US" altLang="zh-CN" sz="1400" dirty="0" err="1"/>
              <a:t>EnemyA</a:t>
            </a:r>
            <a:r>
              <a:rPr lang="en-US" altLang="zh-CN" sz="1400" dirty="0"/>
              <a:t>();</a:t>
            </a:r>
          </a:p>
          <a:p>
            <a:r>
              <a:rPr lang="en-US" altLang="zh-CN" sz="1400" dirty="0"/>
              <a:t>new </a:t>
            </a:r>
            <a:r>
              <a:rPr lang="en-US" altLang="zh-CN" sz="1400" dirty="0" err="1"/>
              <a:t>EnemyA</a:t>
            </a:r>
            <a:r>
              <a:rPr lang="en-US" altLang="zh-CN" sz="1400" dirty="0"/>
              <a:t>();</a:t>
            </a:r>
          </a:p>
          <a:p>
            <a:r>
              <a:rPr lang="en-US" altLang="zh-CN" sz="1400" dirty="0"/>
              <a:t>new </a:t>
            </a:r>
            <a:r>
              <a:rPr lang="en-US" altLang="zh-CN" sz="1400" dirty="0" err="1"/>
              <a:t>EnemyB</a:t>
            </a:r>
            <a:r>
              <a:rPr lang="en-US" altLang="zh-CN" sz="1400" dirty="0"/>
              <a:t>();</a:t>
            </a:r>
          </a:p>
          <a:p>
            <a:r>
              <a:rPr lang="en-US" altLang="zh-CN" sz="1400" dirty="0"/>
              <a:t>new </a:t>
            </a:r>
            <a:r>
              <a:rPr lang="en-US" altLang="zh-CN" sz="1400" dirty="0" err="1"/>
              <a:t>EnemyB</a:t>
            </a:r>
            <a:r>
              <a:rPr lang="en-US" altLang="zh-CN" sz="1400" dirty="0"/>
              <a:t>();</a:t>
            </a:r>
          </a:p>
          <a:p>
            <a:r>
              <a:rPr lang="en-US" altLang="zh-CN" sz="1400" dirty="0"/>
              <a:t>new </a:t>
            </a:r>
            <a:r>
              <a:rPr lang="en-US" altLang="zh-CN" sz="1400" dirty="0" err="1"/>
              <a:t>EnemyB</a:t>
            </a:r>
            <a:r>
              <a:rPr lang="en-US" altLang="zh-CN" sz="1400" dirty="0"/>
              <a:t>();</a:t>
            </a:r>
          </a:p>
          <a:p>
            <a:r>
              <a:rPr lang="en-US" altLang="zh-CN" sz="1400" dirty="0"/>
              <a:t>new </a:t>
            </a:r>
            <a:r>
              <a:rPr lang="en-US" altLang="zh-CN" sz="1400" dirty="0" err="1"/>
              <a:t>EnemyB</a:t>
            </a:r>
            <a:r>
              <a:rPr lang="en-US" altLang="zh-CN" sz="1400" dirty="0"/>
              <a:t>();</a:t>
            </a:r>
          </a:p>
          <a:p>
            <a:r>
              <a:rPr lang="en-US" altLang="zh-CN" sz="1400" dirty="0"/>
              <a:t>new </a:t>
            </a:r>
            <a:r>
              <a:rPr lang="en-US" altLang="zh-CN" sz="1400" dirty="0" err="1"/>
              <a:t>EnemyB</a:t>
            </a:r>
            <a:r>
              <a:rPr lang="en-US" altLang="zh-CN" sz="1400" dirty="0"/>
              <a:t>();</a:t>
            </a:r>
          </a:p>
          <a:p>
            <a:r>
              <a:rPr lang="en-US" altLang="zh-CN" sz="1400" dirty="0"/>
              <a:t>new </a:t>
            </a:r>
            <a:r>
              <a:rPr lang="en-US" altLang="zh-CN" sz="1400" dirty="0" err="1"/>
              <a:t>EnemyB</a:t>
            </a:r>
            <a:r>
              <a:rPr lang="en-US" altLang="zh-CN" sz="1400" dirty="0"/>
              <a:t>();</a:t>
            </a:r>
          </a:p>
          <a:p>
            <a:r>
              <a:rPr lang="en-US" altLang="zh-CN" sz="1400" dirty="0"/>
              <a:t>new </a:t>
            </a:r>
            <a:r>
              <a:rPr lang="en-US" altLang="zh-CN" sz="1400" dirty="0" err="1"/>
              <a:t>EnemyB</a:t>
            </a:r>
            <a:r>
              <a:rPr lang="en-US" altLang="zh-CN" sz="1400" dirty="0"/>
              <a:t>();</a:t>
            </a:r>
          </a:p>
          <a:p>
            <a:r>
              <a:rPr lang="en-US" altLang="zh-CN" sz="1400" dirty="0"/>
              <a:t>new </a:t>
            </a:r>
            <a:r>
              <a:rPr lang="en-US" altLang="zh-CN" sz="1400" dirty="0" err="1"/>
              <a:t>EnemyB</a:t>
            </a:r>
            <a:r>
              <a:rPr lang="en-US" altLang="zh-CN" sz="1400" dirty="0"/>
              <a:t>();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94572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B30E7F5-4246-4807-AB7D-627E013ED638}"/>
              </a:ext>
            </a:extLst>
          </p:cNvPr>
          <p:cNvSpPr txBox="1"/>
          <p:nvPr/>
        </p:nvSpPr>
        <p:spPr>
          <a:xfrm>
            <a:off x="418563" y="325813"/>
            <a:ext cx="5677437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class </a:t>
            </a:r>
            <a:r>
              <a:rPr lang="en-US" altLang="zh-CN" sz="1100" dirty="0" err="1"/>
              <a:t>EnemyB</a:t>
            </a:r>
            <a:r>
              <a:rPr lang="en-US" altLang="zh-CN" sz="1100" dirty="0"/>
              <a:t> extends Plane{//</a:t>
            </a:r>
            <a:r>
              <a:rPr lang="zh-CN" altLang="en-US" sz="1100" dirty="0"/>
              <a:t>一个简单的</a:t>
            </a:r>
            <a:r>
              <a:rPr lang="en-US" altLang="zh-CN" sz="1100" dirty="0"/>
              <a:t>AI</a:t>
            </a:r>
          </a:p>
          <a:p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    constructor(){</a:t>
            </a:r>
          </a:p>
          <a:p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        super(</a:t>
            </a:r>
            <a:r>
              <a:rPr lang="en-US" altLang="zh-CN" sz="1100" dirty="0" err="1">
                <a:solidFill>
                  <a:schemeClr val="tx2">
                    <a:lumMod val="50000"/>
                  </a:schemeClr>
                </a:solidFill>
              </a:rPr>
              <a:t>fighterMesh</a:t>
            </a:r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lang="en-US" altLang="zh-CN" sz="1100" dirty="0" err="1">
                <a:solidFill>
                  <a:schemeClr val="tx2">
                    <a:lumMod val="50000"/>
                  </a:schemeClr>
                </a:solidFill>
              </a:rPr>
              <a:t>green,white</a:t>
            </a:r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),0.6);</a:t>
            </a:r>
          </a:p>
          <a:p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        this.name="enemy";</a:t>
            </a:r>
          </a:p>
          <a:p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        </a:t>
            </a:r>
            <a:r>
              <a:rPr lang="en-US" altLang="zh-CN" sz="1100" dirty="0" err="1">
                <a:solidFill>
                  <a:schemeClr val="tx2">
                    <a:lumMod val="50000"/>
                  </a:schemeClr>
                </a:solidFill>
              </a:rPr>
              <a:t>this.health</a:t>
            </a:r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=50;</a:t>
            </a:r>
          </a:p>
          <a:p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        </a:t>
            </a:r>
            <a:r>
              <a:rPr lang="en-US" altLang="zh-CN" sz="1100" dirty="0" err="1">
                <a:solidFill>
                  <a:schemeClr val="tx2">
                    <a:lumMod val="50000"/>
                  </a:schemeClr>
                </a:solidFill>
              </a:rPr>
              <a:t>this.speed</a:t>
            </a:r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=1.6;</a:t>
            </a:r>
          </a:p>
          <a:p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        </a:t>
            </a:r>
            <a:r>
              <a:rPr lang="en-US" altLang="zh-CN" sz="1100" dirty="0" err="1">
                <a:solidFill>
                  <a:schemeClr val="tx2">
                    <a:lumMod val="50000"/>
                  </a:schemeClr>
                </a:solidFill>
              </a:rPr>
              <a:t>this.mesh.position.set</a:t>
            </a:r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lang="en-US" altLang="zh-CN" sz="1100" dirty="0" err="1">
                <a:solidFill>
                  <a:schemeClr val="tx2">
                    <a:lumMod val="50000"/>
                  </a:schemeClr>
                </a:solidFill>
              </a:rPr>
              <a:t>Math.random</a:t>
            </a:r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()*40-20,Math.random()*10+5,Math.random()*40-20);</a:t>
            </a:r>
          </a:p>
          <a:p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        </a:t>
            </a:r>
            <a:r>
              <a:rPr lang="en-US" altLang="zh-CN" sz="1100" dirty="0" err="1">
                <a:solidFill>
                  <a:schemeClr val="tx2">
                    <a:lumMod val="50000"/>
                  </a:schemeClr>
                </a:solidFill>
              </a:rPr>
              <a:t>this.yaw</a:t>
            </a:r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=</a:t>
            </a:r>
            <a:r>
              <a:rPr lang="en-US" altLang="zh-CN" sz="1100" dirty="0" err="1">
                <a:solidFill>
                  <a:schemeClr val="tx2">
                    <a:lumMod val="50000"/>
                  </a:schemeClr>
                </a:solidFill>
              </a:rPr>
              <a:t>Math.random</a:t>
            </a:r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()*</a:t>
            </a:r>
            <a:r>
              <a:rPr lang="en-US" altLang="zh-CN" sz="1100" dirty="0" err="1">
                <a:solidFill>
                  <a:schemeClr val="tx2">
                    <a:lumMod val="50000"/>
                  </a:schemeClr>
                </a:solidFill>
              </a:rPr>
              <a:t>Math.PI</a:t>
            </a:r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*2;</a:t>
            </a:r>
          </a:p>
          <a:p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    }</a:t>
            </a:r>
          </a:p>
          <a:p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    update(dt){</a:t>
            </a:r>
          </a:p>
          <a:p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        </a:t>
            </a:r>
            <a:r>
              <a:rPr lang="en-US" altLang="zh-CN" sz="1100" dirty="0" err="1">
                <a:solidFill>
                  <a:schemeClr val="tx2">
                    <a:lumMod val="50000"/>
                  </a:schemeClr>
                </a:solidFill>
              </a:rPr>
              <a:t>super.update</a:t>
            </a:r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(dt);</a:t>
            </a:r>
          </a:p>
          <a:p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        if(!</a:t>
            </a:r>
            <a:r>
              <a:rPr lang="en-US" altLang="zh-CN" sz="1100" dirty="0" err="1">
                <a:solidFill>
                  <a:schemeClr val="tx2">
                    <a:lumMod val="50000"/>
                  </a:schemeClr>
                </a:solidFill>
              </a:rPr>
              <a:t>this.isDead</a:t>
            </a:r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){</a:t>
            </a:r>
          </a:p>
          <a:p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            </a:t>
            </a:r>
            <a:r>
              <a:rPr lang="en-US" altLang="zh-CN" sz="1100" dirty="0" err="1">
                <a:solidFill>
                  <a:schemeClr val="tx2">
                    <a:lumMod val="50000"/>
                  </a:schemeClr>
                </a:solidFill>
              </a:rPr>
              <a:t>this.</a:t>
            </a:r>
            <a:r>
              <a:rPr lang="en-US" altLang="zh-CN" sz="1100" dirty="0" err="1">
                <a:solidFill>
                  <a:srgbClr val="FF0000"/>
                </a:solidFill>
              </a:rPr>
              <a:t>decide</a:t>
            </a:r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(dt);</a:t>
            </a:r>
          </a:p>
          <a:p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        }</a:t>
            </a:r>
          </a:p>
          <a:p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    }</a:t>
            </a:r>
            <a:endParaRPr lang="zh-CN" alt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F3D4F3-1402-463B-AEA7-95996F3F6926}"/>
              </a:ext>
            </a:extLst>
          </p:cNvPr>
          <p:cNvSpPr txBox="1"/>
          <p:nvPr/>
        </p:nvSpPr>
        <p:spPr>
          <a:xfrm>
            <a:off x="5984382" y="325813"/>
            <a:ext cx="571178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decide</a:t>
            </a:r>
            <a:r>
              <a:rPr lang="en-US" altLang="zh-CN" sz="1100" dirty="0"/>
              <a:t>(dt){</a:t>
            </a:r>
          </a:p>
          <a:p>
            <a:r>
              <a:rPr lang="en-US" altLang="zh-CN" sz="1100" dirty="0"/>
              <a:t>        //</a:t>
            </a:r>
            <a:r>
              <a:rPr lang="zh-CN" altLang="en-US" sz="1100" dirty="0"/>
              <a:t>计算玩家相对</a:t>
            </a:r>
            <a:r>
              <a:rPr lang="en-US" altLang="zh-CN" sz="1100" dirty="0"/>
              <a:t>AI</a:t>
            </a:r>
            <a:r>
              <a:rPr lang="zh-CN" altLang="en-US" sz="1100" dirty="0"/>
              <a:t>的位置</a:t>
            </a:r>
          </a:p>
          <a:p>
            <a:r>
              <a:rPr lang="zh-CN" altLang="en-US" sz="1100" dirty="0"/>
              <a:t>        </a:t>
            </a:r>
            <a:r>
              <a:rPr lang="en-US" altLang="zh-CN" sz="1100" dirty="0"/>
              <a:t>let d=</a:t>
            </a:r>
            <a:r>
              <a:rPr lang="en-US" altLang="zh-CN" sz="1100" dirty="0" err="1"/>
              <a:t>player.mesh.position.distanceTo</a:t>
            </a:r>
            <a:r>
              <a:rPr lang="en-US" altLang="zh-CN" sz="1100" dirty="0"/>
              <a:t>(</a:t>
            </a:r>
            <a:r>
              <a:rPr lang="en-US" altLang="zh-CN" sz="1100" dirty="0" err="1"/>
              <a:t>this.mesh.position</a:t>
            </a:r>
            <a:r>
              <a:rPr lang="en-US" altLang="zh-CN" sz="1100" dirty="0"/>
              <a:t>);</a:t>
            </a:r>
          </a:p>
          <a:p>
            <a:r>
              <a:rPr lang="en-US" altLang="zh-CN" sz="1100" dirty="0"/>
              <a:t>        let v=</a:t>
            </a:r>
            <a:r>
              <a:rPr lang="en-US" altLang="zh-CN" sz="1100" dirty="0" err="1"/>
              <a:t>player.mesh.position.clone</a:t>
            </a:r>
            <a:r>
              <a:rPr lang="en-US" altLang="zh-CN" sz="1100" dirty="0"/>
              <a:t>();</a:t>
            </a:r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v.addScaledVector</a:t>
            </a:r>
            <a:r>
              <a:rPr lang="en-US" altLang="zh-CN" sz="1100" dirty="0"/>
              <a:t>(new THREE.Vector3(0,0,-player.speed). 	</a:t>
            </a:r>
            <a:r>
              <a:rPr lang="en-US" altLang="zh-CN" sz="1100" dirty="0" err="1"/>
              <a:t>applyQuaternion</a:t>
            </a:r>
            <a:r>
              <a:rPr lang="en-US" altLang="zh-CN" sz="1100" dirty="0"/>
              <a:t>(</a:t>
            </a:r>
            <a:r>
              <a:rPr lang="en-US" altLang="zh-CN" sz="1100" dirty="0" err="1"/>
              <a:t>player.mesh.quaternion</a:t>
            </a:r>
            <a:r>
              <a:rPr lang="en-US" altLang="zh-CN" sz="1100" dirty="0"/>
              <a:t>), </a:t>
            </a:r>
            <a:r>
              <a:rPr lang="en-US" altLang="zh-CN" sz="1100" dirty="0" err="1"/>
              <a:t>Math.min</a:t>
            </a:r>
            <a:r>
              <a:rPr lang="en-US" altLang="zh-CN" sz="1100" dirty="0"/>
              <a:t>(1,d/</a:t>
            </a:r>
            <a:r>
              <a:rPr lang="en-US" altLang="zh-CN" sz="1100" dirty="0" err="1"/>
              <a:t>this.bulletSpeed</a:t>
            </a:r>
            <a:r>
              <a:rPr lang="en-US" altLang="zh-CN" sz="1100" dirty="0"/>
              <a:t>));//</a:t>
            </a:r>
            <a:r>
              <a:rPr lang="zh-CN" altLang="en-US" sz="1100" dirty="0"/>
              <a:t>预判</a:t>
            </a:r>
          </a:p>
          <a:p>
            <a:r>
              <a:rPr lang="zh-CN" altLang="en-US" sz="1100" dirty="0"/>
              <a:t>        </a:t>
            </a:r>
            <a:r>
              <a:rPr lang="en-US" altLang="zh-CN" sz="1100" dirty="0" err="1"/>
              <a:t>this.mesh.worldToLocal</a:t>
            </a:r>
            <a:r>
              <a:rPr lang="en-US" altLang="zh-CN" sz="1100" dirty="0"/>
              <a:t>(v);//</a:t>
            </a:r>
            <a:r>
              <a:rPr lang="zh-CN" altLang="en-US" sz="1100" dirty="0"/>
              <a:t>变换到</a:t>
            </a:r>
            <a:r>
              <a:rPr lang="en-US" altLang="zh-CN" sz="1100" dirty="0"/>
              <a:t>AI</a:t>
            </a:r>
            <a:r>
              <a:rPr lang="zh-CN" altLang="en-US" sz="1100" dirty="0"/>
              <a:t>参考系</a:t>
            </a:r>
          </a:p>
          <a:p>
            <a:endParaRPr lang="zh-CN" altLang="en-US" sz="1100" dirty="0"/>
          </a:p>
          <a:p>
            <a:r>
              <a:rPr lang="zh-CN" altLang="en-US" sz="1100" dirty="0"/>
              <a:t>        </a:t>
            </a:r>
            <a:r>
              <a:rPr lang="en-US" altLang="zh-CN" sz="1100" dirty="0"/>
              <a:t>let found=</a:t>
            </a:r>
            <a:r>
              <a:rPr lang="en-US" altLang="zh-CN" sz="1100" dirty="0" err="1"/>
              <a:t>false,dy</a:t>
            </a:r>
            <a:r>
              <a:rPr lang="en-US" altLang="zh-CN" sz="1100" dirty="0"/>
              <a:t>=0,dp=0;</a:t>
            </a:r>
          </a:p>
          <a:p>
            <a:r>
              <a:rPr lang="en-US" altLang="zh-CN" sz="1100" dirty="0"/>
              <a:t>        if(-</a:t>
            </a:r>
            <a:r>
              <a:rPr lang="en-US" altLang="zh-CN" sz="1100" dirty="0" err="1"/>
              <a:t>v.z</a:t>
            </a:r>
            <a:r>
              <a:rPr lang="en-US" altLang="zh-CN" sz="1100" dirty="0"/>
              <a:t>&gt;0){//</a:t>
            </a:r>
            <a:r>
              <a:rPr lang="zh-CN" altLang="en-US" sz="1100" dirty="0"/>
              <a:t>是否在</a:t>
            </a:r>
            <a:r>
              <a:rPr lang="en-US" altLang="zh-CN" sz="1100" dirty="0"/>
              <a:t>AI</a:t>
            </a:r>
            <a:r>
              <a:rPr lang="zh-CN" altLang="en-US" sz="1100" dirty="0"/>
              <a:t>前方</a:t>
            </a:r>
          </a:p>
          <a:p>
            <a:r>
              <a:rPr lang="zh-CN" altLang="en-US" sz="1100" dirty="0"/>
              <a:t>            </a:t>
            </a:r>
            <a:r>
              <a:rPr lang="en-US" altLang="zh-CN" sz="1100" dirty="0" err="1"/>
              <a:t>dy</a:t>
            </a:r>
            <a:r>
              <a:rPr lang="en-US" altLang="zh-CN" sz="1100" dirty="0"/>
              <a:t>=Math.atan2(v.x,-</a:t>
            </a:r>
            <a:r>
              <a:rPr lang="en-US" altLang="zh-CN" sz="1100" dirty="0" err="1"/>
              <a:t>v.z</a:t>
            </a:r>
            <a:r>
              <a:rPr lang="en-US" altLang="zh-CN" sz="1100" dirty="0"/>
              <a:t>);</a:t>
            </a:r>
          </a:p>
          <a:p>
            <a:r>
              <a:rPr lang="en-US" altLang="zh-CN" sz="1100" dirty="0"/>
              <a:t>            </a:t>
            </a:r>
            <a:r>
              <a:rPr lang="en-US" altLang="zh-CN" sz="1100" dirty="0" err="1"/>
              <a:t>dp</a:t>
            </a:r>
            <a:r>
              <a:rPr lang="en-US" altLang="zh-CN" sz="1100" dirty="0"/>
              <a:t>=Math.atan2(v.y,-</a:t>
            </a:r>
            <a:r>
              <a:rPr lang="en-US" altLang="zh-CN" sz="1100" dirty="0" err="1"/>
              <a:t>v.z</a:t>
            </a:r>
            <a:r>
              <a:rPr lang="en-US" altLang="zh-CN" sz="1100" dirty="0"/>
              <a:t>);</a:t>
            </a:r>
          </a:p>
          <a:p>
            <a:r>
              <a:rPr lang="en-US" altLang="zh-CN" sz="1100" dirty="0"/>
              <a:t>            if(</a:t>
            </a:r>
            <a:r>
              <a:rPr lang="en-US" altLang="zh-CN" sz="1100" dirty="0" err="1"/>
              <a:t>Math.abs</a:t>
            </a:r>
            <a:r>
              <a:rPr lang="en-US" altLang="zh-CN" sz="1100" dirty="0"/>
              <a:t>(</a:t>
            </a:r>
            <a:r>
              <a:rPr lang="en-US" altLang="zh-CN" sz="1100" dirty="0" err="1"/>
              <a:t>dy</a:t>
            </a:r>
            <a:r>
              <a:rPr lang="en-US" altLang="zh-CN" sz="1100" dirty="0"/>
              <a:t>)&lt;1 &amp;&amp; </a:t>
            </a:r>
            <a:r>
              <a:rPr lang="en-US" altLang="zh-CN" sz="1100" dirty="0" err="1"/>
              <a:t>Math.abs</a:t>
            </a:r>
            <a:r>
              <a:rPr lang="en-US" altLang="zh-CN" sz="1100" dirty="0"/>
              <a:t>(</a:t>
            </a:r>
            <a:r>
              <a:rPr lang="en-US" altLang="zh-CN" sz="1100" dirty="0" err="1"/>
              <a:t>dp</a:t>
            </a:r>
            <a:r>
              <a:rPr lang="en-US" altLang="zh-CN" sz="1100" dirty="0"/>
              <a:t>)&lt;0.8)</a:t>
            </a:r>
          </a:p>
          <a:p>
            <a:r>
              <a:rPr lang="en-US" altLang="zh-CN" sz="1100" dirty="0"/>
              <a:t>                found=true;</a:t>
            </a:r>
          </a:p>
          <a:p>
            <a:r>
              <a:rPr lang="en-US" altLang="zh-CN" sz="1100" dirty="0"/>
              <a:t>        }</a:t>
            </a:r>
          </a:p>
          <a:p>
            <a:r>
              <a:rPr lang="en-US" altLang="zh-CN" sz="1100" dirty="0"/>
              <a:t>        if(found){//</a:t>
            </a:r>
            <a:r>
              <a:rPr lang="zh-CN" altLang="en-US" sz="1100" dirty="0"/>
              <a:t>转向玩家</a:t>
            </a:r>
          </a:p>
          <a:p>
            <a:r>
              <a:rPr lang="zh-CN" altLang="en-US" sz="1100" dirty="0"/>
              <a:t>            </a:t>
            </a:r>
            <a:r>
              <a:rPr lang="en-US" altLang="zh-CN" sz="1100" dirty="0" err="1"/>
              <a:t>this.inputX</a:t>
            </a:r>
            <a:r>
              <a:rPr lang="en-US" altLang="zh-CN" sz="1100" dirty="0"/>
              <a:t>=</a:t>
            </a:r>
            <a:r>
              <a:rPr lang="en-US" altLang="zh-CN" sz="1100" dirty="0" err="1"/>
              <a:t>Math.max</a:t>
            </a:r>
            <a:r>
              <a:rPr lang="en-US" altLang="zh-CN" sz="1100" dirty="0"/>
              <a:t>(-1,Math.min(1,dy*.5));</a:t>
            </a:r>
          </a:p>
          <a:p>
            <a:r>
              <a:rPr lang="en-US" altLang="zh-CN" sz="1100" dirty="0"/>
              <a:t>            </a:t>
            </a:r>
            <a:r>
              <a:rPr lang="en-US" altLang="zh-CN" sz="1100" dirty="0" err="1"/>
              <a:t>this.inputY</a:t>
            </a:r>
            <a:r>
              <a:rPr lang="en-US" altLang="zh-CN" sz="1100" dirty="0"/>
              <a:t>=</a:t>
            </a:r>
            <a:r>
              <a:rPr lang="en-US" altLang="zh-CN" sz="1100" dirty="0" err="1"/>
              <a:t>Math.max</a:t>
            </a:r>
            <a:r>
              <a:rPr lang="en-US" altLang="zh-CN" sz="1100" dirty="0"/>
              <a:t>(-1,Math.min(1,dp*.5));</a:t>
            </a:r>
          </a:p>
          <a:p>
            <a:r>
              <a:rPr lang="en-US" altLang="zh-CN" sz="1100" dirty="0"/>
              <a:t>            if(</a:t>
            </a:r>
            <a:r>
              <a:rPr lang="en-US" altLang="zh-CN" sz="1100" dirty="0" err="1"/>
              <a:t>Math.abs</a:t>
            </a:r>
            <a:r>
              <a:rPr lang="en-US" altLang="zh-CN" sz="1100" dirty="0"/>
              <a:t>(</a:t>
            </a:r>
            <a:r>
              <a:rPr lang="en-US" altLang="zh-CN" sz="1100" dirty="0" err="1"/>
              <a:t>dy</a:t>
            </a:r>
            <a:r>
              <a:rPr lang="en-US" altLang="zh-CN" sz="1100" dirty="0"/>
              <a:t>)&lt;0.2 &amp;&amp; </a:t>
            </a:r>
            <a:r>
              <a:rPr lang="en-US" altLang="zh-CN" sz="1100" dirty="0" err="1"/>
              <a:t>Math.abs</a:t>
            </a:r>
            <a:r>
              <a:rPr lang="en-US" altLang="zh-CN" sz="1100" dirty="0"/>
              <a:t>(</a:t>
            </a:r>
            <a:r>
              <a:rPr lang="en-US" altLang="zh-CN" sz="1100" dirty="0" err="1"/>
              <a:t>dp</a:t>
            </a:r>
            <a:r>
              <a:rPr lang="en-US" altLang="zh-CN" sz="1100" dirty="0"/>
              <a:t>)&lt;0.2){//</a:t>
            </a:r>
            <a:r>
              <a:rPr lang="zh-CN" altLang="en-US" sz="1100" dirty="0"/>
              <a:t>如果玩家在射击窗口则射击</a:t>
            </a:r>
          </a:p>
          <a:p>
            <a:r>
              <a:rPr lang="zh-CN" altLang="en-US" sz="1100" dirty="0"/>
              <a:t>                </a:t>
            </a:r>
            <a:r>
              <a:rPr lang="en-US" altLang="zh-CN" sz="1100" dirty="0" err="1"/>
              <a:t>this.shoot</a:t>
            </a:r>
            <a:r>
              <a:rPr lang="en-US" altLang="zh-CN" sz="1100" dirty="0"/>
              <a:t>();</a:t>
            </a:r>
          </a:p>
          <a:p>
            <a:r>
              <a:rPr lang="en-US" altLang="zh-CN" sz="1100" dirty="0"/>
              <a:t>            }</a:t>
            </a:r>
          </a:p>
          <a:p>
            <a:r>
              <a:rPr lang="en-US" altLang="zh-CN" sz="1100" dirty="0"/>
              <a:t>        }else{//</a:t>
            </a:r>
            <a:r>
              <a:rPr lang="zh-CN" altLang="en-US" sz="1100" dirty="0"/>
              <a:t>找不到玩家时盘旋巡逻</a:t>
            </a:r>
          </a:p>
          <a:p>
            <a:r>
              <a:rPr lang="zh-CN" altLang="en-US" sz="1100" dirty="0"/>
              <a:t>            </a:t>
            </a:r>
            <a:r>
              <a:rPr lang="en-US" altLang="zh-CN" sz="1100" dirty="0" err="1"/>
              <a:t>this.inputX</a:t>
            </a:r>
            <a:r>
              <a:rPr lang="en-US" altLang="zh-CN" sz="1100" dirty="0"/>
              <a:t>=0.5;</a:t>
            </a:r>
          </a:p>
          <a:p>
            <a:r>
              <a:rPr lang="en-US" altLang="zh-CN" sz="1100" dirty="0"/>
              <a:t>            </a:t>
            </a:r>
            <a:r>
              <a:rPr lang="en-US" altLang="zh-CN" sz="1100" dirty="0" err="1"/>
              <a:t>this.inputY</a:t>
            </a:r>
            <a:r>
              <a:rPr lang="en-US" altLang="zh-CN" sz="1100" dirty="0"/>
              <a:t>=0;</a:t>
            </a:r>
          </a:p>
          <a:p>
            <a:r>
              <a:rPr lang="en-US" altLang="zh-CN" sz="1100" dirty="0"/>
              <a:t>        }</a:t>
            </a:r>
          </a:p>
          <a:p>
            <a:r>
              <a:rPr lang="en-US" altLang="zh-CN" sz="1100" dirty="0"/>
              <a:t>        if(</a:t>
            </a:r>
            <a:r>
              <a:rPr lang="en-US" altLang="zh-CN" sz="1100" dirty="0" err="1"/>
              <a:t>this.mesh.position.y</a:t>
            </a:r>
            <a:r>
              <a:rPr lang="en-US" altLang="zh-CN" sz="1100" dirty="0"/>
              <a:t>&lt;2){//</a:t>
            </a:r>
            <a:r>
              <a:rPr lang="zh-CN" altLang="en-US" sz="1100" dirty="0"/>
              <a:t>避免撞地</a:t>
            </a:r>
          </a:p>
          <a:p>
            <a:r>
              <a:rPr lang="zh-CN" altLang="en-US" sz="1100" dirty="0"/>
              <a:t>            </a:t>
            </a:r>
            <a:r>
              <a:rPr lang="en-US" altLang="zh-CN" sz="1100" dirty="0" err="1"/>
              <a:t>this.inputX</a:t>
            </a:r>
            <a:r>
              <a:rPr lang="en-US" altLang="zh-CN" sz="1100" dirty="0"/>
              <a:t>=0;</a:t>
            </a:r>
          </a:p>
          <a:p>
            <a:r>
              <a:rPr lang="en-US" altLang="zh-CN" sz="1100" dirty="0"/>
              <a:t>            </a:t>
            </a:r>
            <a:r>
              <a:rPr lang="en-US" altLang="zh-CN" sz="1100" dirty="0" err="1"/>
              <a:t>this.inputY</a:t>
            </a:r>
            <a:r>
              <a:rPr lang="en-US" altLang="zh-CN" sz="1100" dirty="0"/>
              <a:t>=1;</a:t>
            </a:r>
          </a:p>
          <a:p>
            <a:r>
              <a:rPr lang="en-US" altLang="zh-CN" sz="1100" dirty="0"/>
              <a:t>        }</a:t>
            </a:r>
          </a:p>
          <a:p>
            <a:r>
              <a:rPr lang="en-US" altLang="zh-CN" sz="1100" dirty="0"/>
              <a:t>        if(d&lt;2){//</a:t>
            </a:r>
            <a:r>
              <a:rPr lang="zh-CN" altLang="en-US" sz="1100" dirty="0"/>
              <a:t>避免撞击玩家</a:t>
            </a:r>
          </a:p>
          <a:p>
            <a:r>
              <a:rPr lang="zh-CN" altLang="en-US" sz="1100" dirty="0"/>
              <a:t>            </a:t>
            </a:r>
            <a:r>
              <a:rPr lang="en-US" altLang="zh-CN" sz="1100" dirty="0" err="1"/>
              <a:t>this.inputX</a:t>
            </a:r>
            <a:r>
              <a:rPr lang="en-US" altLang="zh-CN" sz="1100" dirty="0"/>
              <a:t>=-</a:t>
            </a:r>
            <a:r>
              <a:rPr lang="en-US" altLang="zh-CN" sz="1100" dirty="0" err="1"/>
              <a:t>Math.sign</a:t>
            </a:r>
            <a:r>
              <a:rPr lang="en-US" altLang="zh-CN" sz="1100" dirty="0"/>
              <a:t>(</a:t>
            </a:r>
            <a:r>
              <a:rPr lang="en-US" altLang="zh-CN" sz="1100" dirty="0" err="1"/>
              <a:t>dy</a:t>
            </a:r>
            <a:r>
              <a:rPr lang="en-US" altLang="zh-CN" sz="1100" dirty="0"/>
              <a:t>);</a:t>
            </a:r>
          </a:p>
          <a:p>
            <a:r>
              <a:rPr lang="en-US" altLang="zh-CN" sz="1100" dirty="0"/>
              <a:t>            </a:t>
            </a:r>
            <a:r>
              <a:rPr lang="en-US" altLang="zh-CN" sz="1100" dirty="0" err="1"/>
              <a:t>this.inputY</a:t>
            </a:r>
            <a:r>
              <a:rPr lang="en-US" altLang="zh-CN" sz="1100" dirty="0"/>
              <a:t>=-</a:t>
            </a:r>
            <a:r>
              <a:rPr lang="en-US" altLang="zh-CN" sz="1100" dirty="0" err="1"/>
              <a:t>Math.sign</a:t>
            </a:r>
            <a:r>
              <a:rPr lang="en-US" altLang="zh-CN" sz="1100" dirty="0"/>
              <a:t>(</a:t>
            </a:r>
            <a:r>
              <a:rPr lang="en-US" altLang="zh-CN" sz="1100" dirty="0" err="1"/>
              <a:t>dp</a:t>
            </a:r>
            <a:r>
              <a:rPr lang="en-US" altLang="zh-CN" sz="1100" dirty="0"/>
              <a:t>);</a:t>
            </a:r>
          </a:p>
          <a:p>
            <a:r>
              <a:rPr lang="en-US" altLang="zh-CN" sz="1100" dirty="0"/>
              <a:t>        }</a:t>
            </a:r>
          </a:p>
          <a:p>
            <a:r>
              <a:rPr lang="en-US" altLang="zh-CN" sz="1100" dirty="0"/>
              <a:t>    }</a:t>
            </a:r>
          </a:p>
          <a:p>
            <a:r>
              <a:rPr lang="en-US" altLang="zh-CN" sz="1100" dirty="0"/>
              <a:t>}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2393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85C30-4A62-4753-8F3C-6058A1AB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可以做的东西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3D2A33-6638-4506-8E2A-638BD14AF8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zh-CN" altLang="en-US" dirty="0"/>
                  <a:t>俯冲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𝑝𝑖𝑡𝑐h</m:t>
                            </m:r>
                          </m:sub>
                        </m:sSub>
                      </m:e>
                    </m:func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完成场景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山、云、地形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可参考 </a:t>
                </a:r>
                <a:r>
                  <a:rPr lang="en-US" altLang="zh-CN" dirty="0">
                    <a:hlinkClick r:id="rId2"/>
                  </a:rPr>
                  <a:t>https://tympanus.net/codrops/2016/04/26/the-aviator-animating-basic-3d-scene-threejs/</a:t>
                </a:r>
                <a:endParaRPr lang="en-US" altLang="zh-CN" dirty="0"/>
              </a:p>
              <a:p>
                <a:r>
                  <a:rPr lang="zh-CN" altLang="en-US" dirty="0"/>
                  <a:t>多人游戏</a:t>
                </a:r>
                <a:endParaRPr lang="en-US" altLang="zh-CN" dirty="0"/>
              </a:p>
              <a:p>
                <a:r>
                  <a:rPr lang="zh-CN" altLang="en-US" dirty="0"/>
                  <a:t>更多的敌人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路径巡逻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炮台</a:t>
                </a:r>
                <a:endParaRPr lang="en-US" altLang="zh-CN" dirty="0"/>
              </a:p>
              <a:p>
                <a:r>
                  <a:rPr lang="zh-CN" altLang="en-US" dirty="0"/>
                  <a:t>音效</a:t>
                </a:r>
                <a:endParaRPr lang="en-US" altLang="zh-CN" dirty="0"/>
              </a:p>
              <a:p>
                <a:r>
                  <a:rPr lang="zh-CN" altLang="en-US" dirty="0"/>
                  <a:t>调手感</a:t>
                </a:r>
                <a:endParaRPr lang="en-US" altLang="zh-CN" dirty="0"/>
              </a:p>
              <a:p>
                <a:r>
                  <a:rPr lang="zh-CN" altLang="en-US" dirty="0"/>
                  <a:t>敌机之间的避撞</a:t>
                </a:r>
                <a:endParaRPr lang="en-US" altLang="zh-CN" dirty="0"/>
              </a:p>
              <a:p>
                <a:r>
                  <a:rPr lang="zh-CN" altLang="en-US" dirty="0"/>
                  <a:t>关卡，刷波次</a:t>
                </a:r>
                <a:endParaRPr lang="en-US" altLang="zh-CN" dirty="0"/>
              </a:p>
              <a:p>
                <a:r>
                  <a:rPr lang="en-US" altLang="zh-CN" dirty="0"/>
                  <a:t>VR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3D2A33-6638-4506-8E2A-638BD14AF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406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079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73F3F1-B6E4-444D-9F47-9A22E8CA4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12"/>
          <a:stretch/>
        </p:blipFill>
        <p:spPr>
          <a:xfrm>
            <a:off x="0" y="0"/>
            <a:ext cx="12192000" cy="543030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8122A56-12CE-4BB9-A98F-15B842433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1762"/>
            <a:ext cx="10515600" cy="1291953"/>
          </a:xfrm>
        </p:spPr>
        <p:txBody>
          <a:bodyPr/>
          <a:lstStyle/>
          <a:p>
            <a:r>
              <a:rPr lang="zh-CN" altLang="en-US" dirty="0"/>
              <a:t>动手时间！</a:t>
            </a:r>
          </a:p>
        </p:txBody>
      </p:sp>
    </p:spTree>
    <p:extLst>
      <p:ext uri="{BB962C8B-B14F-4D97-AF65-F5344CB8AC3E}">
        <p14:creationId xmlns:p14="http://schemas.microsoft.com/office/powerpoint/2010/main" val="1781485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778B7EC-4FDD-4C32-AE3E-9A11635A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引用的问题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01FD020-629C-4A10-837C-32AA9010E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a=new</a:t>
            </a:r>
            <a:r>
              <a:rPr lang="zh-CN" altLang="en-US" dirty="0"/>
              <a:t> </a:t>
            </a:r>
            <a:r>
              <a:rPr lang="en-US" altLang="zh-CN" dirty="0"/>
              <a:t>THREE.Vector3(1,2,3)</a:t>
            </a:r>
          </a:p>
          <a:p>
            <a:pPr marL="0" indent="0">
              <a:buNone/>
            </a:pPr>
            <a:r>
              <a:rPr lang="en-US" altLang="zh-CN" dirty="0" err="1"/>
              <a:t>body.position.copy</a:t>
            </a:r>
            <a:r>
              <a:rPr lang="en-US" altLang="zh-CN" dirty="0"/>
              <a:t>(a)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body.position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=a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不要这么做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 err="1"/>
              <a:t>body.position.x</a:t>
            </a:r>
            <a:r>
              <a:rPr lang="en-US" altLang="zh-CN" dirty="0"/>
              <a:t>=5</a:t>
            </a:r>
          </a:p>
          <a:p>
            <a:pPr marL="0" indent="0">
              <a:buNone/>
            </a:pPr>
            <a:r>
              <a:rPr lang="en-US" altLang="zh-CN" dirty="0"/>
              <a:t>let b=</a:t>
            </a:r>
            <a:r>
              <a:rPr lang="en-US" altLang="zh-CN" dirty="0" err="1"/>
              <a:t>body.position.clone</a:t>
            </a:r>
            <a:r>
              <a:rPr lang="en-US" altLang="zh-CN" dirty="0"/>
              <a:t>()</a:t>
            </a:r>
          </a:p>
          <a:p>
            <a:pPr marL="0" indent="0">
              <a:buNone/>
            </a:pPr>
            <a:r>
              <a:rPr lang="en-US" altLang="zh-CN" dirty="0" err="1"/>
              <a:t>a.add</a:t>
            </a:r>
            <a:r>
              <a:rPr lang="en-US" altLang="zh-CN" dirty="0"/>
              <a:t>(b)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 //in place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加法，减少内存碎片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a.addScaledVector</a:t>
            </a:r>
            <a:r>
              <a:rPr lang="en-US" altLang="zh-CN" dirty="0"/>
              <a:t>(b,5)</a:t>
            </a:r>
          </a:p>
          <a:p>
            <a:pPr marL="0" indent="0">
              <a:buNone/>
            </a:pPr>
            <a:r>
              <a:rPr lang="en-US" altLang="zh-CN" dirty="0" err="1"/>
              <a:t>a.multiplyScalar</a:t>
            </a:r>
            <a:r>
              <a:rPr lang="en-US" altLang="zh-CN" dirty="0"/>
              <a:t>(1/</a:t>
            </a:r>
            <a:r>
              <a:rPr lang="en-US" altLang="zh-CN" dirty="0" err="1"/>
              <a:t>a.length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 err="1"/>
              <a:t>a.applyQuaternion</a:t>
            </a:r>
            <a:r>
              <a:rPr lang="en-US" altLang="zh-CN" dirty="0"/>
              <a:t>(</a:t>
            </a:r>
            <a:r>
              <a:rPr lang="en-US" altLang="zh-CN" dirty="0" err="1"/>
              <a:t>mesh.rotation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4856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BE84F-B697-4C01-ADD6-1CD269D0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闭包与匿名函数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93D97C-3DE2-4D4F-BDB0-44312BF3CA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3136" y="1825625"/>
            <a:ext cx="3217697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let a=3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function foo(b){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    return </a:t>
            </a:r>
            <a:r>
              <a:rPr lang="en-US" altLang="zh-CN" dirty="0" err="1"/>
              <a:t>a+b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}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foo(4)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//7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DD4C77C-3991-415F-AC94-5BD9315DC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81993" y="1825625"/>
            <a:ext cx="358327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function factory(a){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    function </a:t>
            </a:r>
            <a:r>
              <a:rPr lang="en-US" altLang="zh-CN" dirty="0" err="1"/>
              <a:t>AddA</a:t>
            </a:r>
            <a:r>
              <a:rPr lang="en-US" altLang="zh-CN" dirty="0"/>
              <a:t>(b){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        return </a:t>
            </a:r>
            <a:r>
              <a:rPr lang="en-US" altLang="zh-CN" dirty="0" err="1"/>
              <a:t>a+b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    }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    return </a:t>
            </a:r>
            <a:r>
              <a:rPr lang="en-US" altLang="zh-CN" dirty="0" err="1"/>
              <a:t>AddA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}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let Add5=factory(5)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Add5(3)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//8</a:t>
            </a:r>
            <a:endParaRPr lang="zh-CN" altLang="zh-CN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948EBCD0-4646-45CD-BB9A-26B7687DCBC8}"/>
              </a:ext>
            </a:extLst>
          </p:cNvPr>
          <p:cNvSpPr txBox="1">
            <a:spLocks/>
          </p:cNvSpPr>
          <p:nvPr/>
        </p:nvSpPr>
        <p:spPr>
          <a:xfrm>
            <a:off x="7797645" y="1825625"/>
            <a:ext cx="3949310" cy="47771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建议用这种写法，可以避免</a:t>
            </a:r>
            <a:r>
              <a:rPr lang="en-US" altLang="zh-CN" dirty="0"/>
              <a:t>this</a:t>
            </a:r>
            <a:r>
              <a:rPr lang="zh-CN" altLang="en-US" dirty="0"/>
              <a:t>被覆盖的麻烦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let foo=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(x)=&gt;{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    return 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foo(4)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 err="1"/>
              <a:t>document.addEventListener</a:t>
            </a:r>
            <a:r>
              <a:rPr lang="en-US" altLang="zh-CN" dirty="0"/>
              <a:t>("</a:t>
            </a:r>
            <a:r>
              <a:rPr lang="en-US" altLang="zh-CN" dirty="0" err="1"/>
              <a:t>click",event</a:t>
            </a:r>
            <a:r>
              <a:rPr lang="en-US" altLang="zh-CN" dirty="0"/>
              <a:t>=&gt;alert(event))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6055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709C7-0BB7-45FC-9176-97F6D8130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48C42E-8E0F-4684-997A-4EABE2329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7228" cy="435133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水杉</a:t>
            </a:r>
            <a:r>
              <a:rPr lang="en-US" altLang="zh-CN" dirty="0" err="1"/>
              <a:t>Metasequois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http://www.metaseq.net/en/download.html</a:t>
            </a:r>
            <a:endParaRPr lang="en-US" altLang="zh-CN" dirty="0"/>
          </a:p>
          <a:p>
            <a:pPr lvl="1"/>
            <a:r>
              <a:rPr lang="zh-CN" altLang="en-US" dirty="0"/>
              <a:t>试用版不支持导出</a:t>
            </a:r>
            <a:r>
              <a:rPr lang="en-US" altLang="zh-CN" dirty="0" err="1"/>
              <a:t>gltf</a:t>
            </a:r>
            <a:r>
              <a:rPr lang="zh-CN" altLang="en-US" dirty="0"/>
              <a:t>，用这个转码</a:t>
            </a:r>
            <a:endParaRPr lang="en-US" altLang="zh-CN" dirty="0"/>
          </a:p>
          <a:p>
            <a:pPr lvl="2"/>
            <a:r>
              <a:rPr lang="en-US" altLang="zh-CN" dirty="0">
                <a:hlinkClick r:id="rId3"/>
              </a:rPr>
              <a:t>https://blackthread.io/gltf-converter/</a:t>
            </a:r>
            <a:endParaRPr lang="en-US" altLang="zh-CN" dirty="0"/>
          </a:p>
          <a:p>
            <a:r>
              <a:rPr lang="en-US" altLang="zh-CN" dirty="0"/>
              <a:t>Blender</a:t>
            </a:r>
          </a:p>
          <a:p>
            <a:pPr lvl="1"/>
            <a:r>
              <a:rPr lang="zh-CN" altLang="en-US" dirty="0"/>
              <a:t>开源免费，外网上教程资源多</a:t>
            </a:r>
            <a:endParaRPr lang="en-US" altLang="zh-CN" dirty="0"/>
          </a:p>
          <a:p>
            <a:r>
              <a:rPr lang="zh-CN" altLang="en-US" dirty="0"/>
              <a:t>可以直接利用</a:t>
            </a:r>
            <a:r>
              <a:rPr lang="en-US" altLang="zh-CN" dirty="0" err="1"/>
              <a:t>Scenegraph</a:t>
            </a:r>
            <a:r>
              <a:rPr lang="zh-CN" altLang="en-US" dirty="0"/>
              <a:t>的功能设计场景</a:t>
            </a:r>
            <a:endParaRPr lang="en-US" altLang="zh-CN" dirty="0"/>
          </a:p>
          <a:p>
            <a:r>
              <a:rPr lang="zh-CN" altLang="en-US" dirty="0"/>
              <a:t>贴图非常麻烦，尽量尝试用顶点颜色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359FB4-2D94-460A-BFB5-6A25AC1F0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139" y="511947"/>
            <a:ext cx="5928934" cy="58341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274E1F-7A67-4CA3-A316-E2F85103D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75" y="5183366"/>
            <a:ext cx="596227" cy="6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87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6871533-F297-4F1B-B6B5-B594EE02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787" y="-44392"/>
            <a:ext cx="10515600" cy="1325563"/>
          </a:xfrm>
        </p:spPr>
        <p:txBody>
          <a:bodyPr/>
          <a:lstStyle/>
          <a:p>
            <a:r>
              <a:rPr lang="en-US" altLang="zh-CN" dirty="0"/>
              <a:t>What one can do with plain polygons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9F8D100-C5FD-4B16-A95B-A95BE4E7D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233"/>
            <a:ext cx="7443842" cy="42291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634AA9-7D3C-4BE3-8C9C-E4F840823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43" y="1032583"/>
            <a:ext cx="7291441" cy="42386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827216-6671-410C-8E07-C76E30C9C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862" y="1006696"/>
            <a:ext cx="7296203" cy="420531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2BB9E76-114A-4E98-9AF7-4438040CE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3434" y="1031229"/>
            <a:ext cx="7296203" cy="42338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DB0A358-AC7A-4496-A25A-E4D2063ED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8509" y="1073254"/>
            <a:ext cx="7291441" cy="41910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9E7E435-7185-4715-AD25-F431B43CA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3430" y="1064059"/>
            <a:ext cx="7558143" cy="421008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AF1435B-71D9-4A7D-97A4-54F8712635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4857" y="1086538"/>
            <a:ext cx="5680592" cy="425901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F3E8A4E-622C-455A-94E5-642E7A4F39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0292" y="1112708"/>
            <a:ext cx="7339841" cy="41655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32B9D1D-B9AC-4843-9C4C-F162BC547E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4419" y="1006696"/>
            <a:ext cx="7072364" cy="467204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3B12E0F-8D03-4546-887B-D0EA5D41113F}"/>
              </a:ext>
            </a:extLst>
          </p:cNvPr>
          <p:cNvSpPr txBox="1"/>
          <p:nvPr/>
        </p:nvSpPr>
        <p:spPr>
          <a:xfrm>
            <a:off x="336589" y="5813767"/>
            <a:ext cx="1077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低多边形风格的哲学：简单的几何，复杂的渲染和光照技术</a:t>
            </a:r>
          </a:p>
        </p:txBody>
      </p:sp>
    </p:spTree>
    <p:extLst>
      <p:ext uri="{BB962C8B-B14F-4D97-AF65-F5344CB8AC3E}">
        <p14:creationId xmlns:p14="http://schemas.microsoft.com/office/powerpoint/2010/main" val="400064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D22DE1E-1EED-4C8E-950B-172C2BCDC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4" y="339024"/>
            <a:ext cx="5351008" cy="334438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B43078-4C3E-463B-9D36-EECB71049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72" y="181949"/>
            <a:ext cx="5736224" cy="57362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DFD756-7C6C-41A9-B3DE-325DF7D1B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57" y="3861563"/>
            <a:ext cx="5866376" cy="289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91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E333D-A178-4B92-B866-F607788AE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III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2C6246-6973-454F-9C12-6FDF055D3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多人射击游戏</a:t>
            </a:r>
            <a:r>
              <a:rPr lang="en-US" altLang="zh-CN" dirty="0"/>
              <a:t> </a:t>
            </a:r>
            <a:r>
              <a:rPr lang="zh-CN" altLang="en-US" dirty="0"/>
              <a:t>技术介绍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4EA154-DBFB-432C-9D4C-29184570E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046" y="2053650"/>
            <a:ext cx="7315131" cy="445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86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F67573-F1A8-489E-A16F-6BD83A3DA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格式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786FAC-47B8-4EF9-8F1F-50981CD50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&lt;body&gt;&lt;/body&gt;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&lt;script </a:t>
            </a:r>
            <a:r>
              <a:rPr lang="en-US" altLang="zh-CN" dirty="0" err="1">
                <a:solidFill>
                  <a:schemeClr val="tx1">
                    <a:lumMod val="50000"/>
                  </a:schemeClr>
                </a:solidFill>
              </a:rPr>
              <a:t>src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="three.min.js"&gt;&lt;/script&gt;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&lt;script&gt;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这句是注释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/>
              <a:t>console.log("Hello, world! ")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句子末尾可以不写分号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输入标点符号时请用英文输入法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&lt;/script&gt;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672C92-CCDC-404C-9C5D-32D42BEE4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505" y="1027905"/>
            <a:ext cx="4816611" cy="41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51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65C2E60-8A16-43D0-8BD2-5C63B9EFE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Scenegraph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57EA55-2CE7-4EFC-894C-E5B099DB7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3" y="2352460"/>
            <a:ext cx="4407002" cy="38245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75CD912-D879-4C21-8B3D-E3F34874B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569" y="171942"/>
            <a:ext cx="6567536" cy="4776822"/>
          </a:xfrm>
          <a:prstGeom prst="rect">
            <a:avLst/>
          </a:prstGeom>
        </p:spPr>
      </p:pic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C6FD96B7-5309-41A3-BA26-8BADF55A0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378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B78C007-2696-4D6C-BD43-0F9737C75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81924DB-9D1B-4572-AAE1-FF7BC3AD5E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8304"/>
            <a:ext cx="5181600" cy="457517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Cannon.js </a:t>
            </a:r>
            <a:r>
              <a:rPr lang="en-US" altLang="zh-CN" dirty="0">
                <a:hlinkClick r:id="rId2"/>
              </a:rPr>
              <a:t>http://schteppe.github.io/cannon.js/docs/</a:t>
            </a:r>
            <a:endParaRPr lang="zh-CN" altLang="en-US" dirty="0"/>
          </a:p>
          <a:p>
            <a:pPr lvl="1"/>
            <a:r>
              <a:rPr lang="en-US" altLang="zh-CN" dirty="0"/>
              <a:t>bug</a:t>
            </a:r>
            <a:r>
              <a:rPr lang="zh-CN" altLang="en-US" dirty="0"/>
              <a:t>修复版 </a:t>
            </a:r>
            <a:r>
              <a:rPr lang="en-US" altLang="zh-CN" dirty="0">
                <a:hlinkClick r:id="rId3"/>
              </a:rPr>
              <a:t>https://github.com/fangzhangmnm/cannon.js</a:t>
            </a:r>
            <a:endParaRPr lang="en-US" altLang="zh-CN" dirty="0"/>
          </a:p>
          <a:p>
            <a:r>
              <a:rPr lang="zh-CN" altLang="en-US" dirty="0"/>
              <a:t>使用简化的模型或基本几何体来表示场景和角色的碰撞体积</a:t>
            </a:r>
            <a:endParaRPr lang="en-US" altLang="zh-CN" dirty="0"/>
          </a:p>
          <a:p>
            <a:r>
              <a:rPr lang="zh-CN" altLang="en-US" dirty="0"/>
              <a:t>刚体 </a:t>
            </a:r>
            <a:r>
              <a:rPr lang="en-US" altLang="zh-CN" dirty="0"/>
              <a:t>Dynamic</a:t>
            </a:r>
            <a:r>
              <a:rPr lang="zh-CN" altLang="en-US" dirty="0"/>
              <a:t>牛顿控制</a:t>
            </a:r>
            <a:r>
              <a:rPr lang="en-US" altLang="zh-CN" dirty="0"/>
              <a:t> Kinematic</a:t>
            </a:r>
            <a:r>
              <a:rPr lang="zh-CN" altLang="en-US" dirty="0"/>
              <a:t>程序控制</a:t>
            </a:r>
            <a:r>
              <a:rPr lang="en-US" altLang="zh-CN" dirty="0"/>
              <a:t> Static</a:t>
            </a:r>
            <a:r>
              <a:rPr lang="zh-CN" altLang="en-US" dirty="0"/>
              <a:t>静止</a:t>
            </a:r>
            <a:endParaRPr lang="en-US" altLang="zh-CN" dirty="0"/>
          </a:p>
          <a:p>
            <a:r>
              <a:rPr lang="en-US" altLang="zh-CN" dirty="0" err="1"/>
              <a:t>Raycast</a:t>
            </a:r>
            <a:endParaRPr lang="en-US" altLang="zh-CN" dirty="0"/>
          </a:p>
          <a:p>
            <a:r>
              <a:rPr lang="en-US" altLang="zh-CN" dirty="0"/>
              <a:t>Collision</a:t>
            </a:r>
          </a:p>
          <a:p>
            <a:r>
              <a:rPr lang="en-US" altLang="zh-CN" dirty="0" err="1"/>
              <a:t>BroadPhase</a:t>
            </a:r>
            <a:r>
              <a:rPr lang="zh-CN" altLang="en-US" dirty="0"/>
              <a:t>与优化</a:t>
            </a:r>
            <a:endParaRPr lang="en-US" altLang="zh-CN" dirty="0"/>
          </a:p>
          <a:p>
            <a:r>
              <a:rPr lang="zh-CN" altLang="en-US" dirty="0"/>
              <a:t>物理帧和渲染帧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D5DA1E-EBD8-4219-A655-B9F0282CC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365124"/>
            <a:ext cx="5855245" cy="634421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dirty="0"/>
              <a:t>const world=new </a:t>
            </a:r>
            <a:r>
              <a:rPr lang="en-US" altLang="zh-CN" dirty="0" err="1"/>
              <a:t>CANNON.World</a:t>
            </a:r>
            <a:r>
              <a:rPr lang="en-US" altLang="zh-CN" dirty="0"/>
              <a:t>()</a:t>
            </a:r>
          </a:p>
          <a:p>
            <a:pPr marL="0" indent="0">
              <a:buNone/>
            </a:pPr>
            <a:r>
              <a:rPr lang="en-US" altLang="zh-CN" dirty="0" err="1"/>
              <a:t>world.gravity.set</a:t>
            </a:r>
            <a:r>
              <a:rPr lang="en-US" altLang="zh-CN" dirty="0"/>
              <a:t>(0,-10,0)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let body=new </a:t>
            </a:r>
            <a:r>
              <a:rPr lang="en-US" altLang="zh-CN" dirty="0" err="1"/>
              <a:t>CANNON.Body</a:t>
            </a:r>
            <a:r>
              <a:rPr lang="en-US" altLang="zh-CN" dirty="0"/>
              <a:t>({mass:1})</a:t>
            </a:r>
          </a:p>
          <a:p>
            <a:pPr marL="0" indent="0">
              <a:buNone/>
            </a:pPr>
            <a:r>
              <a:rPr lang="en-US" altLang="zh-CN" dirty="0" err="1"/>
              <a:t>body.addShape</a:t>
            </a:r>
            <a:r>
              <a:rPr lang="en-US" altLang="zh-CN" dirty="0"/>
              <a:t>(new </a:t>
            </a:r>
            <a:r>
              <a:rPr lang="en-US" altLang="zh-CN" dirty="0" err="1"/>
              <a:t>CANNON.Sphere</a:t>
            </a:r>
            <a:r>
              <a:rPr lang="en-US" altLang="zh-CN" dirty="0"/>
              <a:t>(0.5))</a:t>
            </a:r>
          </a:p>
          <a:p>
            <a:pPr marL="0" indent="0">
              <a:buNone/>
            </a:pPr>
            <a:r>
              <a:rPr lang="en-US" altLang="zh-CN" dirty="0" err="1"/>
              <a:t>body.shapeOffsets</a:t>
            </a:r>
            <a:r>
              <a:rPr lang="en-US" altLang="zh-CN" dirty="0"/>
              <a:t>[0].set(0,0.5,0)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world.step</a:t>
            </a:r>
            <a:r>
              <a:rPr lang="en-US" altLang="zh-CN" dirty="0"/>
              <a:t>(dt)</a:t>
            </a:r>
          </a:p>
          <a:p>
            <a:pPr marL="0" indent="0">
              <a:buNone/>
            </a:pPr>
            <a:r>
              <a:rPr lang="en-US" altLang="zh-CN" dirty="0" err="1"/>
              <a:t>mesh.position.copy</a:t>
            </a:r>
            <a:r>
              <a:rPr lang="en-US" altLang="zh-CN" dirty="0"/>
              <a:t>(</a:t>
            </a:r>
            <a:r>
              <a:rPr lang="en-US" altLang="zh-CN" dirty="0" err="1"/>
              <a:t>body.position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 err="1"/>
              <a:t>mesh.quaternion.copy</a:t>
            </a:r>
            <a:r>
              <a:rPr lang="en-US" altLang="zh-CN" dirty="0"/>
              <a:t>(body. quaternion)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const </a:t>
            </a:r>
            <a:r>
              <a:rPr lang="en-US" altLang="zh-CN" dirty="0" err="1"/>
              <a:t>raycastResult</a:t>
            </a:r>
            <a:r>
              <a:rPr lang="en-US" altLang="zh-CN" dirty="0"/>
              <a:t>=new </a:t>
            </a:r>
            <a:r>
              <a:rPr lang="en-US" altLang="zh-CN" dirty="0" err="1"/>
              <a:t>CANNON.RaycastResult</a:t>
            </a:r>
            <a:r>
              <a:rPr lang="en-US" altLang="zh-CN" dirty="0"/>
              <a:t>()</a:t>
            </a:r>
          </a:p>
          <a:p>
            <a:pPr marL="0" indent="0">
              <a:buNone/>
            </a:pPr>
            <a:r>
              <a:rPr lang="en-US" altLang="zh-CN" dirty="0" err="1"/>
              <a:t>world.raycastClosest</a:t>
            </a:r>
            <a:r>
              <a:rPr lang="en-US" altLang="zh-CN" dirty="0"/>
              <a:t>(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from,to</a:t>
            </a:r>
            <a:r>
              <a:rPr lang="en-US" altLang="zh-CN" dirty="0"/>
              <a:t>,{</a:t>
            </a:r>
            <a:r>
              <a:rPr lang="en-US" altLang="zh-CN" dirty="0" err="1"/>
              <a:t>skipBackfaces:true</a:t>
            </a:r>
            <a:r>
              <a:rPr lang="en-US" altLang="zh-CN" dirty="0"/>
              <a:t>},</a:t>
            </a:r>
            <a:r>
              <a:rPr lang="en-US" altLang="zh-CN" dirty="0" err="1"/>
              <a:t>raycastResult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 err="1"/>
              <a:t>raycastResult.distance</a:t>
            </a:r>
            <a:r>
              <a:rPr lang="en-US" altLang="zh-CN" dirty="0"/>
              <a:t> body </a:t>
            </a:r>
            <a:r>
              <a:rPr lang="en-US" altLang="zh-CN" dirty="0" err="1"/>
              <a:t>hitNormalWorld</a:t>
            </a:r>
            <a:r>
              <a:rPr lang="en-US" altLang="zh-CN" dirty="0"/>
              <a:t> </a:t>
            </a:r>
            <a:r>
              <a:rPr lang="en-US" altLang="zh-CN" dirty="0" err="1"/>
              <a:t>hitPointWorld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A8D619-5FE3-4629-B398-2DAA63F9B517}"/>
              </a:ext>
            </a:extLst>
          </p:cNvPr>
          <p:cNvSpPr txBox="1"/>
          <p:nvPr/>
        </p:nvSpPr>
        <p:spPr>
          <a:xfrm>
            <a:off x="650739" y="6103480"/>
            <a:ext cx="5099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有一个</a:t>
            </a:r>
            <a:r>
              <a:rPr lang="en-US" altLang="zh-CN" dirty="0"/>
              <a:t>CannonDebugRenderer.js</a:t>
            </a:r>
            <a:r>
              <a:rPr lang="zh-CN" altLang="en-US" dirty="0"/>
              <a:t> 可以绘制出碰撞箱方便</a:t>
            </a:r>
            <a:r>
              <a:rPr lang="en-US" altLang="zh-CN" dirty="0"/>
              <a:t>debug</a:t>
            </a:r>
            <a:r>
              <a:rPr lang="zh-CN" altLang="en-US" dirty="0"/>
              <a:t>，用法和之前那三个小工具类似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1963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2F2B024-DB31-4C81-9FED-3A5ECAAD7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角色控制器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98211A-51AF-4D1C-B5B9-E3380C8D1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使用一个碰撞箱为</a:t>
            </a:r>
            <a:r>
              <a:rPr lang="en-US" altLang="zh-CN" dirty="0"/>
              <a:t>Capsule</a:t>
            </a:r>
            <a:r>
              <a:rPr lang="zh-CN" altLang="en-US" dirty="0"/>
              <a:t>胶囊体的刚体来模拟玩家</a:t>
            </a:r>
            <a:endParaRPr lang="en-US" altLang="zh-CN" dirty="0"/>
          </a:p>
          <a:p>
            <a:r>
              <a:rPr lang="zh-CN" altLang="en-US" dirty="0"/>
              <a:t>玩家和场景、玩家和玩家之间摩擦力</a:t>
            </a:r>
            <a:r>
              <a:rPr lang="en-US" altLang="zh-CN" dirty="0"/>
              <a:t>0</a:t>
            </a:r>
            <a:r>
              <a:rPr lang="zh-CN" altLang="en-US" dirty="0"/>
              <a:t>，反弹系数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每个物理帧，根据手柄输入更新刚体的速度。</a:t>
            </a:r>
            <a:endParaRPr lang="en-US" altLang="zh-CN" dirty="0"/>
          </a:p>
          <a:p>
            <a:pPr lvl="1"/>
            <a:r>
              <a:rPr lang="zh-CN" altLang="en-US" dirty="0"/>
              <a:t>物理引擎将自动处理碰撞、穿模的问题。</a:t>
            </a:r>
            <a:endParaRPr lang="en-US" altLang="zh-CN" dirty="0"/>
          </a:p>
          <a:p>
            <a:r>
              <a:rPr lang="zh-CN" altLang="en-US" dirty="0"/>
              <a:t>保留速度的</a:t>
            </a:r>
            <a:r>
              <a:rPr lang="en-US" altLang="zh-CN" dirty="0"/>
              <a:t>y</a:t>
            </a:r>
            <a:r>
              <a:rPr lang="zh-CN" altLang="en-US" dirty="0"/>
              <a:t>分量以供自由落体</a:t>
            </a:r>
            <a:endParaRPr lang="en-US" altLang="zh-CN" dirty="0"/>
          </a:p>
          <a:p>
            <a:r>
              <a:rPr lang="zh-CN" altLang="en-US" dirty="0"/>
              <a:t>从玩家脚底往上一点点向下进行</a:t>
            </a:r>
            <a:r>
              <a:rPr lang="en-US" altLang="zh-CN" dirty="0" err="1"/>
              <a:t>raycast</a:t>
            </a:r>
            <a:r>
              <a:rPr lang="zh-CN" altLang="en-US" dirty="0"/>
              <a:t>确定玩家是否站在地面上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 err="1"/>
              <a:t>mousemove</a:t>
            </a:r>
            <a:r>
              <a:rPr lang="zh-CN" altLang="en-US" dirty="0"/>
              <a:t>事件的</a:t>
            </a:r>
            <a:r>
              <a:rPr lang="en-US" altLang="zh-CN" dirty="0" err="1"/>
              <a:t>movementX</a:t>
            </a:r>
            <a:r>
              <a:rPr lang="en-US" altLang="zh-CN" dirty="0"/>
              <a:t> </a:t>
            </a:r>
            <a:r>
              <a:rPr lang="en-US" altLang="zh-CN" dirty="0" err="1"/>
              <a:t>movementY</a:t>
            </a:r>
            <a:r>
              <a:rPr lang="en-US" altLang="zh-CN" dirty="0"/>
              <a:t> </a:t>
            </a:r>
            <a:r>
              <a:rPr lang="zh-CN" altLang="en-US" dirty="0"/>
              <a:t>来控制摄像机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 err="1"/>
              <a:t>domElement.requestPointerLock</a:t>
            </a:r>
            <a:r>
              <a:rPr lang="en-US" altLang="zh-CN" dirty="0"/>
              <a:t>()</a:t>
            </a:r>
            <a:r>
              <a:rPr lang="zh-CN" altLang="en-US" dirty="0"/>
              <a:t>来锁定鼠标指针</a:t>
            </a:r>
            <a:endParaRPr lang="en-US" altLang="zh-CN" dirty="0"/>
          </a:p>
          <a:p>
            <a:r>
              <a:rPr lang="zh-CN" altLang="en-US" dirty="0"/>
              <a:t>第三人称摄像机穿模：从</a:t>
            </a:r>
            <a:r>
              <a:rPr lang="en-US" altLang="zh-CN" dirty="0"/>
              <a:t>target</a:t>
            </a:r>
            <a:r>
              <a:rPr lang="zh-CN" altLang="en-US" dirty="0"/>
              <a:t>到</a:t>
            </a:r>
            <a:r>
              <a:rPr lang="en-US" altLang="zh-CN" dirty="0"/>
              <a:t>camera</a:t>
            </a:r>
            <a:r>
              <a:rPr lang="zh-CN" altLang="en-US" dirty="0"/>
              <a:t>进行</a:t>
            </a:r>
            <a:r>
              <a:rPr lang="en-US" altLang="zh-CN" dirty="0" err="1"/>
              <a:t>raycastAll</a:t>
            </a:r>
            <a:r>
              <a:rPr lang="zh-CN" altLang="en-US" dirty="0"/>
              <a:t>，将经过的物件半透明化、或者将摄像机移近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FB4036-2E8F-40B6-B8D6-9DE8B93A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818" y="256369"/>
            <a:ext cx="1670139" cy="326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91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B16D2-8411-4883-8DDF-81201A3CC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骨骼动画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0F71B-92CB-42B0-9195-8CD71E8F93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90219" y="3262317"/>
            <a:ext cx="4565740" cy="330116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动画混合：</a:t>
            </a:r>
            <a:endParaRPr lang="en-US" altLang="zh-CN" dirty="0"/>
          </a:p>
          <a:p>
            <a:pPr lvl="1"/>
            <a:r>
              <a:rPr lang="zh-CN" altLang="en-US" dirty="0"/>
              <a:t>输入：玩家的运动矢量，玩家的动作</a:t>
            </a:r>
            <a:endParaRPr lang="en-US" altLang="zh-CN" dirty="0"/>
          </a:p>
          <a:p>
            <a:pPr lvl="1"/>
            <a:r>
              <a:rPr lang="zh-CN" altLang="en-US" dirty="0"/>
              <a:t>材料：向前后左右走路、跑步的动画，以及站着不动射击、动作的动画</a:t>
            </a:r>
            <a:endParaRPr lang="en-US" altLang="zh-CN" dirty="0"/>
          </a:p>
          <a:p>
            <a:pPr lvl="1"/>
            <a:r>
              <a:rPr lang="zh-CN" altLang="en-US" dirty="0"/>
              <a:t>输出：往玩家的运动方向跑的动画，边跑边做动作</a:t>
            </a:r>
            <a:endParaRPr lang="en-US" altLang="zh-CN" dirty="0"/>
          </a:p>
          <a:p>
            <a:r>
              <a:rPr lang="en-US" altLang="zh-CN" dirty="0"/>
              <a:t>IK</a:t>
            </a:r>
            <a:r>
              <a:rPr lang="zh-CN" altLang="en-US" dirty="0"/>
              <a:t>：让手脚伸向指定的地方</a:t>
            </a:r>
            <a:endParaRPr lang="en-US" altLang="zh-CN" dirty="0"/>
          </a:p>
          <a:p>
            <a:r>
              <a:rPr lang="zh-CN" altLang="en-US" dirty="0"/>
              <a:t>动作重定向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8F1C8A-22A0-4F3C-8E5A-32A9443C3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224" y="1831833"/>
            <a:ext cx="5974214" cy="47316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 err="1"/>
              <a:t>this.mixer</a:t>
            </a:r>
            <a:r>
              <a:rPr lang="en-US" altLang="zh-CN" dirty="0"/>
              <a:t>=new </a:t>
            </a:r>
            <a:r>
              <a:rPr lang="en-US" altLang="zh-CN" dirty="0" err="1"/>
              <a:t>THREE.AnimationMixer</a:t>
            </a:r>
            <a:r>
              <a:rPr lang="en-US" altLang="zh-CN" dirty="0"/>
              <a:t>(</a:t>
            </a:r>
            <a:r>
              <a:rPr lang="en-US" altLang="zh-CN" dirty="0" err="1"/>
              <a:t>this.mesh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 err="1"/>
              <a:t>this.run</a:t>
            </a:r>
            <a:r>
              <a:rPr lang="en-US" altLang="zh-CN" dirty="0"/>
              <a:t>=</a:t>
            </a:r>
            <a:r>
              <a:rPr lang="en-US" altLang="zh-CN" dirty="0" err="1"/>
              <a:t>this.mixer.clipAction</a:t>
            </a:r>
            <a:r>
              <a:rPr lang="en-US" altLang="zh-CN" dirty="0"/>
              <a:t>(</a:t>
            </a:r>
            <a:r>
              <a:rPr lang="en-US" altLang="zh-CN" dirty="0" err="1"/>
              <a:t>runClip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 err="1"/>
              <a:t>this.run.play</a:t>
            </a:r>
            <a:r>
              <a:rPr lang="en-US" altLang="zh-CN" dirty="0"/>
              <a:t>()</a:t>
            </a:r>
          </a:p>
          <a:p>
            <a:pPr marL="0" indent="0">
              <a:buNone/>
            </a:pPr>
            <a:r>
              <a:rPr lang="en-US" altLang="zh-CN" dirty="0" err="1"/>
              <a:t>this.run.weight</a:t>
            </a:r>
            <a:r>
              <a:rPr lang="en-US" altLang="zh-CN" dirty="0"/>
              <a:t>=0.5</a:t>
            </a:r>
          </a:p>
          <a:p>
            <a:pPr marL="0" indent="0">
              <a:buNone/>
            </a:pPr>
            <a:r>
              <a:rPr lang="en-US" altLang="zh-CN" dirty="0" err="1"/>
              <a:t>this.run.setDuration</a:t>
            </a:r>
            <a:r>
              <a:rPr lang="en-US" altLang="zh-CN" dirty="0"/>
              <a:t>(1)</a:t>
            </a:r>
          </a:p>
          <a:p>
            <a:pPr marL="0" indent="0">
              <a:buNone/>
            </a:pPr>
            <a:r>
              <a:rPr lang="en-US" altLang="zh-CN" dirty="0" err="1"/>
              <a:t>this.mixer.update</a:t>
            </a:r>
            <a:r>
              <a:rPr lang="en-US" altLang="zh-CN" dirty="0"/>
              <a:t>(dt)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new </a:t>
            </a:r>
            <a:r>
              <a:rPr lang="en-US" altLang="zh-CN" dirty="0" err="1"/>
              <a:t>CCDIKSolver</a:t>
            </a:r>
            <a:r>
              <a:rPr lang="en-US" altLang="zh-CN" dirty="0"/>
              <a:t>(</a:t>
            </a:r>
            <a:r>
              <a:rPr lang="en-US" altLang="zh-CN" dirty="0" err="1"/>
              <a:t>mesh,iks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 err="1"/>
              <a:t>ikSolver.update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79052B-8113-43DD-AFEF-FF7B5477F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959" y="226855"/>
            <a:ext cx="2533034" cy="473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00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77DB5-E1BD-4A34-869A-7BA7188CC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025"/>
            <a:ext cx="10515600" cy="1325563"/>
          </a:xfrm>
        </p:spPr>
        <p:txBody>
          <a:bodyPr/>
          <a:lstStyle/>
          <a:p>
            <a:r>
              <a:rPr lang="zh-CN" altLang="en-US" dirty="0"/>
              <a:t>网络：方案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4FDADF-BCAB-4837-A693-F0C978211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4161"/>
            <a:ext cx="10515600" cy="562384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仅有一部分物体需要网络同步，比如角色，手雷，召唤兽。而特效、场景等可以由客户端独立操纵生成。</a:t>
            </a:r>
            <a:endParaRPr lang="en-US" altLang="zh-CN" dirty="0"/>
          </a:p>
          <a:p>
            <a:r>
              <a:rPr lang="zh-CN" altLang="en-US" dirty="0"/>
              <a:t>当客户端创建一个物体后，在服务器上注册，服务器返回用于标识这个物体的</a:t>
            </a:r>
            <a:r>
              <a:rPr lang="en-US" altLang="zh-CN" dirty="0"/>
              <a:t>net id</a:t>
            </a:r>
            <a:r>
              <a:rPr lang="zh-CN" altLang="en-US" dirty="0"/>
              <a:t>，并将创建信息广播到全部客户端。于是每个客户端上有一个该物体的副本，它们拥有相同的</a:t>
            </a:r>
            <a:r>
              <a:rPr lang="en-US" altLang="zh-CN" dirty="0"/>
              <a:t>net id</a:t>
            </a:r>
          </a:p>
          <a:p>
            <a:r>
              <a:rPr lang="zh-CN" altLang="en-US" dirty="0"/>
              <a:t>物体被某个客户端所唯一拥有（</a:t>
            </a:r>
            <a:r>
              <a:rPr lang="en-US" altLang="zh-CN" dirty="0"/>
              <a:t>auth</a:t>
            </a:r>
            <a:r>
              <a:rPr lang="zh-CN" altLang="en-US" dirty="0"/>
              <a:t>）。拥有这个物体的</a:t>
            </a:r>
            <a:r>
              <a:rPr lang="en-US" altLang="zh-CN" dirty="0"/>
              <a:t>auth</a:t>
            </a:r>
            <a:r>
              <a:rPr lang="zh-CN" altLang="en-US" dirty="0"/>
              <a:t>的客户端</a:t>
            </a:r>
            <a:r>
              <a:rPr lang="en-US" altLang="zh-CN" dirty="0"/>
              <a:t>A</a:t>
            </a:r>
            <a:r>
              <a:rPr lang="zh-CN" altLang="en-US" dirty="0"/>
              <a:t>负责这个物体的运动（例如根据键鼠输入决定玩家移动，或者物理引擎中的</a:t>
            </a:r>
            <a:r>
              <a:rPr lang="en-US" altLang="zh-CN" dirty="0"/>
              <a:t>Dynamic</a:t>
            </a:r>
            <a:r>
              <a:rPr lang="zh-CN" altLang="en-US" dirty="0"/>
              <a:t>刚体）。</a:t>
            </a:r>
            <a:r>
              <a:rPr lang="en-US" altLang="zh-CN" dirty="0"/>
              <a:t>A</a:t>
            </a:r>
            <a:r>
              <a:rPr lang="zh-CN" altLang="en-US" dirty="0"/>
              <a:t>每</a:t>
            </a:r>
            <a:r>
              <a:rPr lang="en-US" altLang="zh-CN" dirty="0"/>
              <a:t>tick</a:t>
            </a:r>
            <a:r>
              <a:rPr lang="zh-CN" altLang="en-US" dirty="0"/>
              <a:t>把物体的位置、旋转发给服务器，由服务器广播至其它客户端</a:t>
            </a:r>
            <a:r>
              <a:rPr lang="en-US" altLang="zh-CN" dirty="0"/>
              <a:t>B</a:t>
            </a:r>
            <a:r>
              <a:rPr lang="zh-CN" altLang="en-US" dirty="0"/>
              <a:t>。其它客户端</a:t>
            </a:r>
            <a:r>
              <a:rPr lang="en-US" altLang="zh-CN" dirty="0"/>
              <a:t>B</a:t>
            </a:r>
            <a:r>
              <a:rPr lang="zh-CN" altLang="en-US" dirty="0"/>
              <a:t>上这个物体的副本应设为</a:t>
            </a:r>
            <a:r>
              <a:rPr lang="en-US" altLang="zh-CN" dirty="0" err="1"/>
              <a:t>Kinamic</a:t>
            </a:r>
            <a:r>
              <a:rPr lang="zh-CN" altLang="en-US" dirty="0"/>
              <a:t>刚体，它的运动是由接收到的信息所决定的，</a:t>
            </a:r>
            <a:r>
              <a:rPr lang="en-US" altLang="zh-CN" dirty="0"/>
              <a:t>B</a:t>
            </a:r>
            <a:r>
              <a:rPr lang="zh-CN" altLang="en-US" dirty="0"/>
              <a:t>无权改变。</a:t>
            </a:r>
            <a:endParaRPr lang="en-US" altLang="zh-CN" dirty="0"/>
          </a:p>
          <a:p>
            <a:r>
              <a:rPr lang="zh-CN" altLang="en-US" dirty="0"/>
              <a:t>玩家射击、技能等事件，将时间戳、坐标、方向发送到服务器，服务器广播到全部客户端</a:t>
            </a:r>
            <a:endParaRPr lang="en-US" altLang="zh-CN" dirty="0"/>
          </a:p>
          <a:p>
            <a:r>
              <a:rPr lang="en-US" altLang="zh-CN" dirty="0"/>
              <a:t>matchmaker</a:t>
            </a:r>
            <a:r>
              <a:rPr lang="zh-CN" altLang="en-US" dirty="0"/>
              <a:t>分房功能</a:t>
            </a:r>
            <a:endParaRPr lang="en-US" altLang="zh-CN" dirty="0"/>
          </a:p>
          <a:p>
            <a:r>
              <a:rPr lang="zh-CN" altLang="en-US" dirty="0"/>
              <a:t>优点：移动，射击等是本地计算的，玩家立即可以得到反馈</a:t>
            </a:r>
            <a:endParaRPr lang="en-US" altLang="zh-CN" dirty="0"/>
          </a:p>
          <a:p>
            <a:r>
              <a:rPr lang="zh-CN" altLang="en-US" dirty="0"/>
              <a:t>缺点：游戏逻辑在客户端执行，防作弊能力弱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86463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B2CB4F-3761-4E9B-AA44-661D45BA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网络：预测与平滑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1C48B3E-C135-4D30-8C6E-4CD1F18593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预测：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发出物体位置</a:t>
                </a:r>
                <a:r>
                  <a:rPr lang="en-US" altLang="zh-CN" dirty="0"/>
                  <a:t>x0</a:t>
                </a:r>
                <a:r>
                  <a:rPr lang="zh-CN" altLang="en-US" dirty="0"/>
                  <a:t>时加上时间戳</a:t>
                </a:r>
                <a:r>
                  <a:rPr lang="en-US" altLang="zh-CN" dirty="0"/>
                  <a:t>t0</a:t>
                </a:r>
                <a:r>
                  <a:rPr lang="zh-CN" altLang="en-US" dirty="0"/>
                  <a:t>。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在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时刻收到数据，利用估算的物体速度</a:t>
                </a:r>
                <a:r>
                  <a:rPr lang="en-US" altLang="zh-CN" dirty="0"/>
                  <a:t>v0</a:t>
                </a:r>
                <a:r>
                  <a:rPr lang="zh-CN" altLang="en-US" dirty="0"/>
                  <a:t>估算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时刻物体的位置是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不同客户端的系统时钟之间有数百毫秒的误差，需要手工对钟</a:t>
                </a:r>
                <a:endParaRPr lang="en-US" altLang="zh-CN" dirty="0"/>
              </a:p>
              <a:p>
                <a:r>
                  <a:rPr lang="zh-CN" altLang="en-US" dirty="0"/>
                  <a:t>平滑：物体不是立刻移动到预测的位置上，而是在当前位置和预测位置时间根据时间进行插值：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))+(1−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1C48B3E-C135-4D30-8C6E-4CD1F18593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600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62DC84-D108-4388-97C0-B95970408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网络：实现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50FBC-9F3F-433E-A508-3C1329FE9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093" y="1613124"/>
            <a:ext cx="5181600" cy="4351338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Socketio</a:t>
            </a:r>
            <a:r>
              <a:rPr lang="zh-CN" altLang="en-US" dirty="0"/>
              <a:t>，支持</a:t>
            </a:r>
            <a:r>
              <a:rPr lang="en-US" altLang="zh-CN" dirty="0" err="1"/>
              <a:t>Websocket</a:t>
            </a:r>
            <a:r>
              <a:rPr lang="zh-CN" altLang="en-US" dirty="0"/>
              <a:t>。目前浏览器暂不支持</a:t>
            </a:r>
            <a:r>
              <a:rPr lang="en-US" altLang="zh-CN" dirty="0" err="1"/>
              <a:t>udp</a:t>
            </a:r>
            <a:r>
              <a:rPr lang="zh-CN" altLang="en-US" dirty="0"/>
              <a:t>协议</a:t>
            </a:r>
            <a:endParaRPr lang="en-US" altLang="zh-CN" dirty="0"/>
          </a:p>
          <a:p>
            <a:pPr lvl="1"/>
            <a:r>
              <a:rPr lang="en-US" altLang="zh-CN" dirty="0" err="1"/>
              <a:t>tcp</a:t>
            </a:r>
            <a:r>
              <a:rPr lang="zh-CN" altLang="en-US" dirty="0"/>
              <a:t>协议的缺点：丢了包之后会重发，于是后面的信息全被阻塞了。优点：数据按发出的序顺到达，程序好写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Nodejs</a:t>
            </a:r>
            <a:r>
              <a:rPr lang="zh-CN" altLang="en-US" dirty="0"/>
              <a:t>做服务器编程语言：都是</a:t>
            </a:r>
            <a:r>
              <a:rPr lang="en-US" altLang="zh-CN" dirty="0" err="1"/>
              <a:t>javascript</a:t>
            </a:r>
            <a:r>
              <a:rPr lang="zh-CN" altLang="en-US" dirty="0"/>
              <a:t>，免去了数据格式转换的麻烦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EA650D-E8DC-4B6B-A39D-96C1BDD5E5B8}"/>
              </a:ext>
            </a:extLst>
          </p:cNvPr>
          <p:cNvSpPr txBox="1"/>
          <p:nvPr/>
        </p:nvSpPr>
        <p:spPr>
          <a:xfrm>
            <a:off x="6019800" y="2775398"/>
            <a:ext cx="6172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const client=new</a:t>
            </a:r>
          </a:p>
          <a:p>
            <a:r>
              <a:rPr lang="en-US" altLang="zh-CN" sz="1400" dirty="0"/>
              <a:t>	</a:t>
            </a:r>
            <a:r>
              <a:rPr lang="en-US" altLang="zh-CN" sz="1400" dirty="0" err="1"/>
              <a:t>ClientSide</a:t>
            </a:r>
            <a:r>
              <a:rPr lang="en-US" altLang="zh-CN" sz="1400" dirty="0"/>
              <a:t>("</a:t>
            </a:r>
            <a:r>
              <a:rPr lang="en-US" altLang="zh-CN" sz="1400" dirty="0" err="1"/>
              <a:t>ws</a:t>
            </a:r>
            <a:r>
              <a:rPr lang="en-US" altLang="zh-CN" sz="1400" dirty="0"/>
              <a:t>://"+</a:t>
            </a:r>
            <a:r>
              <a:rPr lang="en-US" altLang="zh-CN" sz="1400" dirty="0" err="1"/>
              <a:t>document.domain.replace</a:t>
            </a:r>
            <a:r>
              <a:rPr lang="en-US" altLang="zh-CN" sz="1400" dirty="0"/>
              <a:t>("</a:t>
            </a:r>
            <a:r>
              <a:rPr lang="en-US" altLang="zh-CN" sz="1400" dirty="0" err="1"/>
              <a:t>cdn</a:t>
            </a:r>
            <a:r>
              <a:rPr lang="en-US" altLang="zh-CN" sz="1400" dirty="0"/>
              <a:t>","www")+":9999");</a:t>
            </a:r>
          </a:p>
          <a:p>
            <a:r>
              <a:rPr lang="en-US" altLang="zh-CN" sz="1400" dirty="0"/>
              <a:t>const </a:t>
            </a:r>
            <a:r>
              <a:rPr lang="en-US" altLang="zh-CN" sz="1400" dirty="0" err="1"/>
              <a:t>clientUpdater</a:t>
            </a:r>
            <a:r>
              <a:rPr lang="en-US" altLang="zh-CN" sz="1400" dirty="0"/>
              <a:t>=new </a:t>
            </a:r>
            <a:r>
              <a:rPr lang="en-US" altLang="zh-CN" sz="1400" dirty="0" err="1"/>
              <a:t>ThreeJSClientUpdator</a:t>
            </a:r>
            <a:r>
              <a:rPr lang="en-US" altLang="zh-CN" sz="1400" dirty="0"/>
              <a:t>(client,0.02);</a:t>
            </a:r>
          </a:p>
          <a:p>
            <a:r>
              <a:rPr lang="en-US" altLang="zh-CN" sz="1400" dirty="0" err="1"/>
              <a:t>updates.push</a:t>
            </a:r>
            <a:r>
              <a:rPr lang="en-US" altLang="zh-CN" sz="1400" dirty="0"/>
              <a:t>(dt=&gt;</a:t>
            </a:r>
            <a:r>
              <a:rPr lang="en-US" altLang="zh-CN" sz="1400" dirty="0" err="1"/>
              <a:t>clientUpdater.update</a:t>
            </a:r>
            <a:r>
              <a:rPr lang="en-US" altLang="zh-CN" sz="1400" dirty="0"/>
              <a:t>(dt));</a:t>
            </a:r>
          </a:p>
          <a:p>
            <a:endParaRPr lang="en-US" altLang="zh-CN" sz="1400" dirty="0"/>
          </a:p>
          <a:p>
            <a:r>
              <a:rPr lang="en-US" altLang="zh-CN" sz="1400" dirty="0" err="1"/>
              <a:t>clientUpdater.createHandlers.set</a:t>
            </a:r>
            <a:r>
              <a:rPr lang="en-US" altLang="zh-CN" sz="1400" dirty="0"/>
              <a:t>("player",(</a:t>
            </a:r>
            <a:r>
              <a:rPr lang="en-US" altLang="zh-CN" sz="1400" dirty="0" err="1"/>
              <a:t>localId,isAuthor,p,q,staticData</a:t>
            </a:r>
            <a:r>
              <a:rPr lang="en-US" altLang="zh-CN" sz="1400" dirty="0"/>
              <a:t>)=&gt;{</a:t>
            </a:r>
          </a:p>
          <a:p>
            <a:pPr lvl="1"/>
            <a:r>
              <a:rPr lang="en-US" altLang="zh-CN" sz="1400" dirty="0"/>
              <a:t>let character=new Character(</a:t>
            </a:r>
            <a:r>
              <a:rPr lang="en-US" altLang="zh-CN" sz="1400" dirty="0" err="1"/>
              <a:t>isAuthor,localId</a:t>
            </a:r>
            <a:r>
              <a:rPr lang="en-US" altLang="zh-CN" sz="1400" dirty="0"/>
              <a:t>); </a:t>
            </a:r>
            <a:r>
              <a:rPr lang="en-US" altLang="zh-CN" sz="1400" dirty="0" err="1"/>
              <a:t>character.body.position.set</a:t>
            </a:r>
            <a:r>
              <a:rPr lang="en-US" altLang="zh-CN" sz="1400" dirty="0"/>
              <a:t>(</a:t>
            </a:r>
            <a:r>
              <a:rPr lang="en-US" altLang="zh-CN" sz="1400" dirty="0" err="1"/>
              <a:t>p.x,p.y,p.z</a:t>
            </a:r>
            <a:r>
              <a:rPr lang="en-US" altLang="zh-CN" sz="1400" dirty="0"/>
              <a:t>);</a:t>
            </a:r>
          </a:p>
          <a:p>
            <a:pPr lvl="1"/>
            <a:r>
              <a:rPr lang="en-US" altLang="zh-CN" sz="1400" dirty="0" err="1"/>
              <a:t>character.body.quaternion.set</a:t>
            </a:r>
            <a:r>
              <a:rPr lang="en-US" altLang="zh-CN" sz="1400" dirty="0"/>
              <a:t>(</a:t>
            </a:r>
            <a:r>
              <a:rPr lang="en-US" altLang="zh-CN" sz="1400" dirty="0" err="1"/>
              <a:t>q.x,q.y,q.z,q.w</a:t>
            </a:r>
            <a:r>
              <a:rPr lang="en-US" altLang="zh-CN" sz="1400" dirty="0"/>
              <a:t>);</a:t>
            </a:r>
          </a:p>
          <a:p>
            <a:pPr lvl="1"/>
            <a:r>
              <a:rPr lang="en-US" altLang="zh-CN" sz="1400" dirty="0"/>
              <a:t>return </a:t>
            </a:r>
            <a:r>
              <a:rPr lang="en-US" altLang="zh-CN" sz="1400" dirty="0" err="1"/>
              <a:t>character.mesh</a:t>
            </a:r>
            <a:r>
              <a:rPr lang="en-US" altLang="zh-CN" sz="1400" dirty="0"/>
              <a:t>;});</a:t>
            </a:r>
          </a:p>
          <a:p>
            <a:r>
              <a:rPr lang="en-US" altLang="zh-CN" sz="1400" dirty="0" err="1"/>
              <a:t>clientUpdater.removeHandler</a:t>
            </a:r>
            <a:r>
              <a:rPr lang="en-US" altLang="zh-CN" sz="1400" dirty="0"/>
              <a:t>=(obj)=&gt;{</a:t>
            </a:r>
          </a:p>
          <a:p>
            <a:pPr lvl="1"/>
            <a:r>
              <a:rPr lang="en-US" altLang="zh-CN" sz="1400" dirty="0" err="1"/>
              <a:t>scene.remove</a:t>
            </a:r>
            <a:r>
              <a:rPr lang="en-US" altLang="zh-CN" sz="1400" dirty="0"/>
              <a:t>(obj);</a:t>
            </a:r>
          </a:p>
          <a:p>
            <a:pPr lvl="1"/>
            <a:r>
              <a:rPr lang="en-US" altLang="zh-CN" sz="1400" dirty="0" err="1"/>
              <a:t>obj.userData.someClass.dispose</a:t>
            </a:r>
            <a:r>
              <a:rPr lang="en-US" altLang="zh-CN" sz="1400" dirty="0"/>
              <a:t>();}</a:t>
            </a:r>
          </a:p>
          <a:p>
            <a:r>
              <a:rPr lang="en-US" altLang="zh-CN" sz="1400" dirty="0" err="1"/>
              <a:t>clientUpdater.gameEventHandlers.set</a:t>
            </a:r>
            <a:r>
              <a:rPr lang="en-US" altLang="zh-CN" sz="1400" dirty="0"/>
              <a:t>("</a:t>
            </a:r>
            <a:r>
              <a:rPr lang="en-US" altLang="zh-CN" sz="1400" dirty="0" err="1"/>
              <a:t>shoot",info</a:t>
            </a:r>
            <a:r>
              <a:rPr lang="en-US" altLang="zh-CN" sz="1400" dirty="0"/>
              <a:t>=&gt;{…});</a:t>
            </a:r>
          </a:p>
          <a:p>
            <a:r>
              <a:rPr lang="en-US" altLang="zh-CN" sz="1400" dirty="0" err="1"/>
              <a:t>clientUpdater.emitGameEvent</a:t>
            </a:r>
            <a:r>
              <a:rPr lang="en-US" altLang="zh-CN" sz="1400" dirty="0"/>
              <a:t>([{class:"shoot",</a:t>
            </a:r>
            <a:r>
              <a:rPr lang="en-US" altLang="zh-CN" sz="1400" dirty="0" err="1"/>
              <a:t>nid:xxx,position:xxx,direction:xxx</a:t>
            </a:r>
            <a:r>
              <a:rPr lang="en-US" altLang="zh-CN" sz="1400" dirty="0"/>
              <a:t>}])</a:t>
            </a:r>
          </a:p>
          <a:p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5DDFE9-34E9-4993-83FA-8039C2642C91}"/>
              </a:ext>
            </a:extLst>
          </p:cNvPr>
          <p:cNvSpPr txBox="1"/>
          <p:nvPr/>
        </p:nvSpPr>
        <p:spPr>
          <a:xfrm>
            <a:off x="5955405" y="2032811"/>
            <a:ext cx="5314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node server.js</a:t>
            </a:r>
          </a:p>
          <a:p>
            <a:r>
              <a:rPr lang="en-US" altLang="zh-CN" dirty="0"/>
              <a:t>&lt;script </a:t>
            </a:r>
            <a:r>
              <a:rPr lang="en-US" altLang="zh-CN" dirty="0" err="1"/>
              <a:t>src</a:t>
            </a:r>
            <a:r>
              <a:rPr lang="en-US" altLang="zh-CN" dirty="0"/>
              <a:t>="client.js"&gt;&lt;/script&gt;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30942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9C2AE1-F68C-4BDC-AF3A-AA6B59D5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地图编辑器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8CE877-9BA2-4448-83C0-8B498D507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最重要的是：快速迭代</a:t>
            </a:r>
            <a:endParaRPr lang="en-US" altLang="zh-CN" dirty="0"/>
          </a:p>
          <a:p>
            <a:pPr lvl="1"/>
            <a:r>
              <a:rPr lang="zh-CN" altLang="en-US" dirty="0"/>
              <a:t>灰盒关卡设计</a:t>
            </a:r>
            <a:endParaRPr lang="en-US" altLang="zh-CN" dirty="0"/>
          </a:p>
          <a:p>
            <a:r>
              <a:rPr lang="zh-CN" altLang="en-US" dirty="0"/>
              <a:t>地形刷，生成几何体</a:t>
            </a:r>
            <a:endParaRPr lang="en-US" altLang="zh-CN" dirty="0"/>
          </a:p>
          <a:p>
            <a:r>
              <a:rPr lang="zh-CN" altLang="en-US" dirty="0"/>
              <a:t>实体管理</a:t>
            </a:r>
            <a:endParaRPr lang="en-US" altLang="zh-CN" dirty="0"/>
          </a:p>
          <a:p>
            <a:r>
              <a:rPr lang="zh-CN" altLang="en-US" dirty="0"/>
              <a:t>生成路网</a:t>
            </a:r>
            <a:endParaRPr lang="en-US" altLang="zh-CN" dirty="0"/>
          </a:p>
          <a:p>
            <a:r>
              <a:rPr lang="zh-CN" altLang="en-US" dirty="0"/>
              <a:t>光照烘培</a:t>
            </a:r>
            <a:endParaRPr lang="en-US" altLang="zh-CN" dirty="0"/>
          </a:p>
          <a:p>
            <a:r>
              <a:rPr lang="zh-CN" altLang="en-US" dirty="0"/>
              <a:t>美术流水线</a:t>
            </a:r>
            <a:endParaRPr lang="en-US" altLang="zh-CN" dirty="0"/>
          </a:p>
          <a:p>
            <a:pPr lvl="1"/>
            <a:r>
              <a:rPr lang="zh-CN" altLang="en-US" dirty="0"/>
              <a:t>在大的有活力的游戏公司里面，需要专门管理模型的格式，规范，转码等问题</a:t>
            </a:r>
          </a:p>
          <a:p>
            <a:pPr lvl="1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18CA14-DF22-4B17-80E4-A4690DF82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008" y="422353"/>
            <a:ext cx="2922395" cy="17486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6A0939F-66A6-4619-A1A3-3E9C83A9C875}"/>
              </a:ext>
            </a:extLst>
          </p:cNvPr>
          <p:cNvSpPr txBox="1"/>
          <p:nvPr/>
        </p:nvSpPr>
        <p:spPr>
          <a:xfrm>
            <a:off x="9084008" y="2451490"/>
            <a:ext cx="2696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这两个东西实际上牛逼在编辑器和平台适应、美工流水线上面</a:t>
            </a:r>
          </a:p>
        </p:txBody>
      </p:sp>
    </p:spTree>
    <p:extLst>
      <p:ext uri="{BB962C8B-B14F-4D97-AF65-F5344CB8AC3E}">
        <p14:creationId xmlns:p14="http://schemas.microsoft.com/office/powerpoint/2010/main" val="42834067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79AF32-3349-49AC-BF47-8FEF07E9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性能优化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57594A-2D8D-4388-A137-3A569A4EF5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Draw call</a:t>
            </a:r>
            <a:r>
              <a:rPr lang="zh-CN" altLang="en-US" dirty="0"/>
              <a:t>：每帧</a:t>
            </a:r>
            <a:r>
              <a:rPr lang="en-US" altLang="zh-CN" dirty="0" err="1"/>
              <a:t>cpu</a:t>
            </a:r>
            <a:r>
              <a:rPr lang="zh-CN" altLang="en-US" dirty="0"/>
              <a:t>向</a:t>
            </a:r>
            <a:r>
              <a:rPr lang="en-US" altLang="zh-CN" dirty="0" err="1"/>
              <a:t>gpu</a:t>
            </a:r>
            <a:r>
              <a:rPr lang="zh-CN" altLang="en-US" dirty="0"/>
              <a:t>发送绘制指令的次数。因为要相互等待，所以</a:t>
            </a:r>
            <a:r>
              <a:rPr lang="en-US" altLang="zh-CN" dirty="0"/>
              <a:t>Draw call</a:t>
            </a:r>
            <a:r>
              <a:rPr lang="zh-CN" altLang="en-US" dirty="0"/>
              <a:t>越少越好</a:t>
            </a:r>
            <a:endParaRPr lang="en-US" altLang="zh-CN" dirty="0"/>
          </a:p>
          <a:p>
            <a:pPr lvl="1"/>
            <a:r>
              <a:rPr lang="zh-CN" altLang="en-US" dirty="0"/>
              <a:t>方案：合并</a:t>
            </a:r>
            <a:r>
              <a:rPr lang="en-US" altLang="zh-CN" dirty="0"/>
              <a:t>mesh</a:t>
            </a:r>
            <a:r>
              <a:rPr lang="zh-CN" altLang="en-US" dirty="0"/>
              <a:t>，合并材质</a:t>
            </a:r>
            <a:endParaRPr lang="en-US" altLang="zh-CN" dirty="0"/>
          </a:p>
          <a:p>
            <a:pPr lvl="1"/>
            <a:r>
              <a:rPr lang="zh-CN" altLang="en-US" dirty="0"/>
              <a:t>方案：</a:t>
            </a:r>
            <a:r>
              <a:rPr lang="en-US" altLang="zh-CN" dirty="0"/>
              <a:t>Instanced mesh</a:t>
            </a:r>
            <a:r>
              <a:rPr lang="zh-CN" altLang="en-US" dirty="0"/>
              <a:t>。需要专门写</a:t>
            </a:r>
            <a:r>
              <a:rPr lang="en-US" altLang="zh-CN" dirty="0"/>
              <a:t>shader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不要盲目优化。等卡了之后再去分析真正需要优化的地方（二八定律）</a:t>
            </a:r>
            <a:endParaRPr lang="en-US" altLang="zh-CN" dirty="0"/>
          </a:p>
          <a:p>
            <a:r>
              <a:rPr lang="zh-CN" altLang="en-US" dirty="0"/>
              <a:t>垃圾回收与</a:t>
            </a:r>
            <a:r>
              <a:rPr lang="en-US" altLang="zh-CN" dirty="0"/>
              <a:t>cache</a:t>
            </a:r>
            <a:r>
              <a:rPr lang="zh-CN" altLang="en-US" dirty="0"/>
              <a:t>命中</a:t>
            </a:r>
            <a:endParaRPr lang="en-US" altLang="zh-CN" dirty="0"/>
          </a:p>
          <a:p>
            <a:pPr lvl="1"/>
            <a:r>
              <a:rPr lang="zh-CN" altLang="en-US" dirty="0"/>
              <a:t>对象池</a:t>
            </a:r>
            <a:endParaRPr lang="en-US" altLang="zh-CN" dirty="0"/>
          </a:p>
          <a:p>
            <a:pPr lvl="1"/>
            <a:r>
              <a:rPr lang="en-US" altLang="zh-CN" dirty="0"/>
              <a:t>ECS</a:t>
            </a:r>
            <a:r>
              <a:rPr lang="zh-CN" altLang="en-US" dirty="0"/>
              <a:t>系统</a:t>
            </a:r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40A29B-80E4-4B7B-A03F-28D1EC82F9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dirty="0"/>
              <a:t>let </a:t>
            </a:r>
            <a:r>
              <a:rPr lang="en-US" altLang="zh-CN" dirty="0" err="1">
                <a:solidFill>
                  <a:srgbClr val="FF0000"/>
                </a:solidFill>
              </a:rPr>
              <a:t>geom</a:t>
            </a:r>
            <a:r>
              <a:rPr lang="en-US" altLang="zh-CN" dirty="0"/>
              <a:t>=new </a:t>
            </a:r>
            <a:r>
              <a:rPr lang="en-US" altLang="zh-CN" dirty="0" err="1"/>
              <a:t>THREE.Geometry</a:t>
            </a:r>
            <a:r>
              <a:rPr lang="en-US" altLang="zh-CN" dirty="0"/>
              <a:t>()</a:t>
            </a:r>
          </a:p>
          <a:p>
            <a:pPr marL="0" indent="0">
              <a:buNone/>
            </a:pPr>
            <a:r>
              <a:rPr lang="en-US" altLang="zh-CN" dirty="0"/>
              <a:t>mesh1.updateMatrix()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FF0000"/>
                </a:solidFill>
              </a:rPr>
              <a:t>geom</a:t>
            </a:r>
            <a:r>
              <a:rPr lang="en-US" altLang="zh-CN" dirty="0" err="1"/>
              <a:t>.merge</a:t>
            </a:r>
            <a:r>
              <a:rPr lang="en-US" altLang="zh-CN" dirty="0"/>
              <a:t>(mesh1.geometry, mesh1.matrix)</a:t>
            </a:r>
          </a:p>
          <a:p>
            <a:pPr marL="0" indent="0">
              <a:buNone/>
            </a:pPr>
            <a:r>
              <a:rPr lang="en-US" altLang="zh-CN" dirty="0"/>
              <a:t>mesh2.updateMatrix()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FF0000"/>
                </a:solidFill>
              </a:rPr>
              <a:t>geom</a:t>
            </a:r>
            <a:r>
              <a:rPr lang="en-US" altLang="zh-CN" dirty="0" err="1"/>
              <a:t>.merge</a:t>
            </a:r>
            <a:r>
              <a:rPr lang="en-US" altLang="zh-CN" dirty="0"/>
              <a:t>(mesh2.geometry, mesh2.matrix)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43616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7B6AF-4BFF-4DE8-9524-61639B667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Object-Component vs Entity-Component-System</a:t>
            </a:r>
            <a:endParaRPr lang="zh-CN" altLang="en-US" sz="4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D1CAC3-BE41-4BBE-9519-03B8AD414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54"/>
          <a:stretch/>
        </p:blipFill>
        <p:spPr>
          <a:xfrm>
            <a:off x="995604" y="2473930"/>
            <a:ext cx="10200792" cy="35233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9C4EFC4-AA86-4D96-BC05-B91CE312DE52}"/>
              </a:ext>
            </a:extLst>
          </p:cNvPr>
          <p:cNvSpPr txBox="1"/>
          <p:nvPr/>
        </p:nvSpPr>
        <p:spPr>
          <a:xfrm>
            <a:off x="6742999" y="1856849"/>
            <a:ext cx="2361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TODOcode</a:t>
            </a:r>
            <a:r>
              <a:rPr lang="en-US" altLang="zh-CN" dirty="0"/>
              <a:t> snipper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0524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1BF18-D6CF-4855-89A9-9EFF9951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BE2509-C103-410E-9D8D-7868EF502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zh-CN" altLang="en-US" dirty="0"/>
              <a:t>按</a:t>
            </a:r>
            <a:r>
              <a:rPr lang="en-US" altLang="zh-CN" dirty="0"/>
              <a:t>f12</a:t>
            </a:r>
            <a:r>
              <a:rPr lang="zh-CN" altLang="en-US" dirty="0"/>
              <a:t>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C99277-566B-4401-B05A-49FA8B54C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12" y="2298688"/>
            <a:ext cx="7813886" cy="45128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3B031B-A7B5-4122-AAD1-38A7A5C22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822" y="0"/>
            <a:ext cx="7192433" cy="667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45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FA644-DC2D-43E3-A871-756C1CD0D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0B8D13-BF24-4B99-8391-57262E8689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虚假的游戏</a:t>
            </a:r>
            <a:r>
              <a:rPr lang="en-US" altLang="zh-CN" dirty="0"/>
              <a:t>AI</a:t>
            </a:r>
          </a:p>
          <a:p>
            <a:r>
              <a:rPr lang="zh-CN" altLang="en-US" dirty="0"/>
              <a:t>需要十六块显卡支持的能够战胜围棋大师的超高智商对手</a:t>
            </a:r>
            <a:endParaRPr lang="en-US" altLang="zh-CN" dirty="0"/>
          </a:p>
          <a:p>
            <a:r>
              <a:rPr lang="zh-CN" altLang="en-US" dirty="0"/>
              <a:t>精准的枪法和机智的埋伏让玩家永远不知道自己是怎么死的</a:t>
            </a:r>
            <a:endParaRPr lang="en-US" altLang="zh-CN" dirty="0"/>
          </a:p>
          <a:p>
            <a:r>
              <a:rPr lang="zh-CN" altLang="en-US" dirty="0"/>
              <a:t>神经网络的模糊逻辑让玩家永远看不透</a:t>
            </a:r>
            <a:r>
              <a:rPr lang="en-US" altLang="zh-CN" dirty="0"/>
              <a:t>AI</a:t>
            </a:r>
            <a:r>
              <a:rPr lang="zh-CN" altLang="en-US" dirty="0"/>
              <a:t>在做什么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玩家：这个游戏一定有</a:t>
            </a:r>
            <a:r>
              <a:rPr lang="en-US" altLang="zh-CN" dirty="0"/>
              <a:t>bug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E2E9CB-1A04-423C-9044-CA15890B6E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真实的游戏</a:t>
            </a:r>
            <a:r>
              <a:rPr lang="en-US" altLang="zh-CN" dirty="0"/>
              <a:t>AI</a:t>
            </a:r>
          </a:p>
          <a:p>
            <a:r>
              <a:rPr lang="zh-CN" altLang="en-US" dirty="0"/>
              <a:t>当发现玩家持枪逼近时</a:t>
            </a:r>
            <a:endParaRPr lang="en-US" altLang="zh-CN" dirty="0"/>
          </a:p>
          <a:p>
            <a:pPr lvl="1"/>
            <a:r>
              <a:rPr lang="zh-CN" altLang="en-US" dirty="0"/>
              <a:t>从掩体后面站起来，大喊五秒钟“我发现你了！”</a:t>
            </a:r>
            <a:endParaRPr lang="en-US" altLang="zh-CN" dirty="0"/>
          </a:p>
          <a:p>
            <a:pPr lvl="1"/>
            <a:r>
              <a:rPr lang="zh-CN" altLang="en-US" dirty="0"/>
              <a:t>射击之前骰个骰子，如果没有骰到六就随机射击玩家附近的地板</a:t>
            </a:r>
            <a:endParaRPr lang="en-US" altLang="zh-CN" dirty="0"/>
          </a:p>
          <a:p>
            <a:pPr lvl="1"/>
            <a:r>
              <a:rPr lang="zh-CN" altLang="en-US" dirty="0"/>
              <a:t>如果队友在集火玩家而且玩家血量太低了就开始打酱油</a:t>
            </a:r>
            <a:endParaRPr lang="en-US" altLang="zh-CN" dirty="0"/>
          </a:p>
          <a:p>
            <a:pPr lvl="1"/>
            <a:r>
              <a:rPr lang="zh-CN" altLang="en-US" dirty="0"/>
              <a:t>主动走到利于被玩家大招打到的位置</a:t>
            </a:r>
            <a:endParaRPr lang="en-US" altLang="zh-CN" dirty="0"/>
          </a:p>
          <a:p>
            <a:r>
              <a:rPr lang="zh-CN" altLang="en-US" dirty="0"/>
              <a:t>总结：你开心就好</a:t>
            </a:r>
          </a:p>
        </p:txBody>
      </p:sp>
    </p:spTree>
    <p:extLst>
      <p:ext uri="{BB962C8B-B14F-4D97-AF65-F5344CB8AC3E}">
        <p14:creationId xmlns:p14="http://schemas.microsoft.com/office/powerpoint/2010/main" val="3473015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382F0D4-BC86-4AAE-9307-770E2AC0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寻路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EC01DE-B9D2-48A5-ACBE-A17AA0F57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由地图编辑器</a:t>
            </a:r>
            <a:r>
              <a:rPr lang="en-US" altLang="zh-CN" dirty="0"/>
              <a:t>/</a:t>
            </a:r>
            <a:r>
              <a:rPr lang="zh-CN" altLang="en-US" dirty="0"/>
              <a:t>人工生成一些节点和连接节点的网络</a:t>
            </a:r>
            <a:endParaRPr lang="en-US" altLang="zh-CN" dirty="0"/>
          </a:p>
          <a:p>
            <a:r>
              <a:rPr lang="zh-CN" altLang="en-US" dirty="0"/>
              <a:t>寻路：在路网上跑</a:t>
            </a:r>
            <a:r>
              <a:rPr lang="en-US" altLang="zh-CN" dirty="0"/>
              <a:t>A*</a:t>
            </a:r>
            <a:r>
              <a:rPr lang="zh-CN" altLang="en-US" dirty="0"/>
              <a:t>算法，自己回去翻数算的书，得到下一个节点的位置。让</a:t>
            </a:r>
            <a:r>
              <a:rPr lang="en-US" altLang="zh-CN" dirty="0"/>
              <a:t>Agent</a:t>
            </a:r>
            <a:r>
              <a:rPr lang="zh-CN" altLang="en-US" dirty="0"/>
              <a:t>向着下一个节点运动。</a:t>
            </a:r>
            <a:endParaRPr lang="en-US" altLang="zh-CN" dirty="0"/>
          </a:p>
          <a:p>
            <a:r>
              <a:rPr lang="zh-CN" altLang="en-US" dirty="0"/>
              <a:t>狙击点、掩体、夹击点（适用于</a:t>
            </a:r>
            <a:r>
              <a:rPr lang="en-US" altLang="zh-CN" dirty="0"/>
              <a:t>shooter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在一个节点上，对所有的其它节点做</a:t>
            </a:r>
            <a:r>
              <a:rPr lang="en-US" altLang="zh-CN" dirty="0" err="1"/>
              <a:t>raytrace</a:t>
            </a:r>
            <a:r>
              <a:rPr lang="zh-CN" altLang="en-US" dirty="0"/>
              <a:t>，可以得到这个节点的遮蔽度，以此进行战术选择</a:t>
            </a:r>
            <a:endParaRPr lang="en-US" altLang="zh-CN" dirty="0"/>
          </a:p>
          <a:p>
            <a:r>
              <a:rPr lang="zh-CN" altLang="en-US" dirty="0"/>
              <a:t>拥堵（适用于</a:t>
            </a:r>
            <a:r>
              <a:rPr lang="en-US" altLang="zh-CN" dirty="0" err="1"/>
              <a:t>rts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根据附近</a:t>
            </a:r>
            <a:r>
              <a:rPr lang="en-US" altLang="zh-CN" dirty="0"/>
              <a:t>Agent</a:t>
            </a:r>
            <a:r>
              <a:rPr lang="zh-CN" altLang="en-US" dirty="0"/>
              <a:t>的速度来</a:t>
            </a:r>
            <a:r>
              <a:rPr lang="en-US" altLang="zh-CN" dirty="0"/>
              <a:t>clamp</a:t>
            </a:r>
            <a:r>
              <a:rPr lang="zh-CN" altLang="en-US" dirty="0"/>
              <a:t>自己的速度，避免碰撞</a:t>
            </a:r>
            <a:endParaRPr lang="en-US" altLang="zh-CN" dirty="0"/>
          </a:p>
          <a:p>
            <a:pPr lvl="1"/>
            <a:r>
              <a:rPr lang="en-US" altLang="zh-CN" dirty="0"/>
              <a:t>flock</a:t>
            </a:r>
            <a:r>
              <a:rPr lang="zh-CN" altLang="en-US" dirty="0"/>
              <a:t>效应。倾向于和大部队一起行动，但是个体之间有排斥力以免太挤</a:t>
            </a:r>
            <a:endParaRPr lang="en-US" altLang="zh-CN" dirty="0"/>
          </a:p>
          <a:p>
            <a:pPr lvl="2"/>
            <a:r>
              <a:rPr lang="en-US" altLang="zh-CN" dirty="0"/>
              <a:t>k</a:t>
            </a:r>
            <a:r>
              <a:rPr lang="zh-CN" altLang="en-US" dirty="0"/>
              <a:t>近邻算法。四叉树，或者简单地画格子。</a:t>
            </a:r>
            <a:endParaRPr lang="en-US" altLang="zh-CN" dirty="0"/>
          </a:p>
          <a:p>
            <a:pPr lvl="1"/>
            <a:r>
              <a:rPr lang="zh-CN" altLang="en-US" dirty="0"/>
              <a:t>记录过去一段时间每个节点附近的人数。太拥挤的节点降低寻路权重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57841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20695F-5F38-4A11-88C8-1C4630D0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状态机与行为树</a:t>
            </a:r>
          </a:p>
        </p:txBody>
      </p:sp>
      <p:pic>
        <p:nvPicPr>
          <p:cNvPr id="3074" name="Picture 2" descr="https://forum.unity.com/attachments/fsms-jpg.43442/">
            <a:extLst>
              <a:ext uri="{FF2B5EF4-FFF2-40B4-BE49-F238E27FC236}">
                <a16:creationId xmlns:a16="http://schemas.microsoft.com/office/drawing/2014/main" id="{59481421-2E9A-425C-9D37-6BA0A2BEC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29" y="2190867"/>
            <a:ext cx="5420345" cy="336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ç¸å³å¾ç">
            <a:extLst>
              <a:ext uri="{FF2B5EF4-FFF2-40B4-BE49-F238E27FC236}">
                <a16:creationId xmlns:a16="http://schemas.microsoft.com/office/drawing/2014/main" id="{3EF3CA6A-3F6D-47FB-B353-DDE722B26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56"/>
          <a:stretch/>
        </p:blipFill>
        <p:spPr bwMode="auto">
          <a:xfrm>
            <a:off x="6045423" y="1402191"/>
            <a:ext cx="6060559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7C25A8C-6B72-4A5E-91A4-0580F4E5042D}"/>
              </a:ext>
            </a:extLst>
          </p:cNvPr>
          <p:cNvSpPr txBox="1"/>
          <p:nvPr/>
        </p:nvSpPr>
        <p:spPr>
          <a:xfrm>
            <a:off x="426346" y="6055270"/>
            <a:ext cx="550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优点：能让玩家很清楚地看懂</a:t>
            </a:r>
            <a:r>
              <a:rPr lang="en-US" altLang="zh-CN" sz="2400" dirty="0"/>
              <a:t>AI</a:t>
            </a:r>
            <a:r>
              <a:rPr lang="zh-CN" altLang="en-US" sz="2400" dirty="0"/>
              <a:t>的意图</a:t>
            </a:r>
          </a:p>
        </p:txBody>
      </p:sp>
    </p:spTree>
    <p:extLst>
      <p:ext uri="{BB962C8B-B14F-4D97-AF65-F5344CB8AC3E}">
        <p14:creationId xmlns:p14="http://schemas.microsoft.com/office/powerpoint/2010/main" val="220434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8C366B5-D3A6-43EC-BFDF-47AA3818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Shader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A4D279-E62A-4881-9871-3F3CDBD4A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76157"/>
            <a:ext cx="4670639" cy="600806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>
                <a:hlinkClick r:id="rId2"/>
              </a:rPr>
              <a:t>https://shaderfrog.com/app/view/1733?view=shader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1BC9708-DA02-4442-A0AC-D928E6ACA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300" y="1838951"/>
            <a:ext cx="3714408" cy="33893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7C7CEF-79CB-459B-89B5-B11F1B8E5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421" y="207128"/>
            <a:ext cx="6179385" cy="23695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17DFD63-126C-4FC7-B2D1-82E7EB1CC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421" y="2622466"/>
            <a:ext cx="5275058" cy="411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00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3FFA9-480F-43D7-9EAF-C8D51BB2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Shader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565AC0-0554-4B04-8348-1636D726D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87" y="1814921"/>
            <a:ext cx="4547907" cy="25539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A05E562-EFDB-42C7-BA44-2CC2D487B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357" y="179125"/>
            <a:ext cx="8491005" cy="24574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0B4A86-46F4-4E6A-B140-D65352C0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150" y="2913772"/>
            <a:ext cx="6091122" cy="34483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0A810F-CE60-42E6-9D4A-051F1BCA2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929" y="2636613"/>
            <a:ext cx="2105384" cy="11101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D5AD36-CA3C-40C7-BF70-A7F9B359D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714" y="4692650"/>
            <a:ext cx="1989509" cy="20371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7EE9BA-8C4B-454B-8338-B0AC903720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9201" y="1814921"/>
            <a:ext cx="2122799" cy="13255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3A8A32E-D796-47AD-B842-4A17DE3851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489" b="19817"/>
          <a:stretch/>
        </p:blipFill>
        <p:spPr>
          <a:xfrm>
            <a:off x="41651" y="2913772"/>
            <a:ext cx="2105384" cy="34483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C97132-4F79-4F66-8EF9-9424D1CF3B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118" y="4592039"/>
            <a:ext cx="3470604" cy="21691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D80179F-B7B2-46AF-B923-74839F4E14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2912" y="3503521"/>
            <a:ext cx="2386701" cy="15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13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AA551-4A55-41CC-A88C-2DBDD584E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709322-70F5-42D4-AC67-74825F1C6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23356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Skylight</a:t>
            </a:r>
            <a:r>
              <a:rPr lang="zh-CN" altLang="en-US" sz="2400" dirty="0"/>
              <a:t>和</a:t>
            </a:r>
            <a:r>
              <a:rPr lang="en-US" altLang="zh-CN" sz="2400" dirty="0"/>
              <a:t>Ambient</a:t>
            </a:r>
            <a:r>
              <a:rPr lang="zh-CN" altLang="en-US" sz="2400" dirty="0"/>
              <a:t>都只是近似</a:t>
            </a:r>
            <a:endParaRPr lang="en-US" altLang="zh-CN" sz="2400" dirty="0"/>
          </a:p>
          <a:p>
            <a:r>
              <a:rPr lang="zh-CN" altLang="en-US" sz="2400" dirty="0"/>
              <a:t>照亮物体暗面的光是光源发出的光经过其它物体反射而来的</a:t>
            </a:r>
            <a:endParaRPr lang="en-US" altLang="zh-CN" sz="2400" dirty="0"/>
          </a:p>
          <a:p>
            <a:r>
              <a:rPr lang="zh-CN" altLang="en-US" sz="2400" dirty="0"/>
              <a:t>算法：辐射度、光线追踪</a:t>
            </a:r>
            <a:endParaRPr lang="en-US" altLang="zh-CN" sz="2400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891CB9-DBC3-4FA4-9852-7EF7DC8D6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468"/>
          <a:stretch/>
        </p:blipFill>
        <p:spPr>
          <a:xfrm>
            <a:off x="9009365" y="159731"/>
            <a:ext cx="2804908" cy="64499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01F1B3-9A32-4FCB-AABF-B7C4FA6EB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370" y="2968897"/>
            <a:ext cx="3664567" cy="364077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E9A4ED7-A004-4F2A-BF16-16F67014E883}"/>
              </a:ext>
            </a:extLst>
          </p:cNvPr>
          <p:cNvSpPr/>
          <p:nvPr/>
        </p:nvSpPr>
        <p:spPr>
          <a:xfrm>
            <a:off x="802087" y="3440220"/>
            <a:ext cx="4158789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方案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烘焙间接光到光照贴图里（工作流程繁琐）</a:t>
            </a: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烘焙间接光到顶点色（推荐）</a:t>
            </a:r>
            <a:endParaRPr lang="en-US" altLang="zh-CN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4"/>
              </a:rPr>
              <a:t>https://threejs.org/examples/#webgl_simple_gi</a:t>
            </a: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烘焙</a:t>
            </a:r>
            <a:r>
              <a:rPr lang="en-US" altLang="zh-CN" sz="2000" dirty="0" err="1"/>
              <a:t>ao</a:t>
            </a:r>
            <a:r>
              <a:rPr lang="zh-CN" altLang="en-US" sz="2000" dirty="0"/>
              <a:t>到贴图</a:t>
            </a:r>
            <a:r>
              <a:rPr lang="en-US" altLang="zh-CN" sz="2000" dirty="0"/>
              <a:t>/</a:t>
            </a:r>
            <a:r>
              <a:rPr lang="zh-CN" altLang="en-US" sz="2000" dirty="0"/>
              <a:t>顶点色（推荐）</a:t>
            </a: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屏幕空间光照</a:t>
            </a:r>
            <a:r>
              <a:rPr lang="en-US" altLang="zh-CN" sz="2000" dirty="0"/>
              <a:t>/</a:t>
            </a:r>
            <a:r>
              <a:rPr lang="en-US" altLang="zh-CN" sz="2000" dirty="0" err="1"/>
              <a:t>ao</a:t>
            </a:r>
            <a:r>
              <a:rPr lang="zh-CN" altLang="en-US" sz="2000" dirty="0"/>
              <a:t>（耗性能）</a:t>
            </a: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购买最新的显卡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8394552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7E7422-CAF9-4A24-9CB7-06852045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一些资源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E03B25-AAF5-48EC-BDEB-2841D487C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7290" cy="4351338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找模型的地方</a:t>
            </a:r>
            <a:endParaRPr lang="en-US" altLang="zh-CN" dirty="0"/>
          </a:p>
          <a:p>
            <a:pPr lvl="1"/>
            <a:r>
              <a:rPr lang="zh-CN" altLang="zh-CN" dirty="0">
                <a:hlinkClick r:id="rId2" invalidUrl="https:///"/>
              </a:rPr>
              <a:t>https://</a:t>
            </a:r>
            <a:r>
              <a:rPr lang="zh-CN" altLang="zh-CN" dirty="0">
                <a:hlinkClick r:id="rId3"/>
              </a:rPr>
              <a:t>opengameart.org/</a:t>
            </a:r>
            <a:r>
              <a:rPr lang="en-US" altLang="zh-CN" dirty="0"/>
              <a:t>  </a:t>
            </a:r>
            <a:r>
              <a:rPr lang="zh-CN" altLang="en-US" dirty="0"/>
              <a:t>有很多音乐、音效、贴图、模型</a:t>
            </a:r>
            <a:endParaRPr lang="en-US" altLang="zh-CN" dirty="0"/>
          </a:p>
          <a:p>
            <a:pPr lvl="1"/>
            <a:r>
              <a:rPr lang="en-US" altLang="zh-CN" dirty="0">
                <a:hlinkClick r:id="rId4"/>
              </a:rPr>
              <a:t>https://sketchfab.com/</a:t>
            </a:r>
            <a:r>
              <a:rPr lang="x-none" altLang="zh-CN" dirty="0"/>
              <a:t> </a:t>
            </a:r>
            <a:r>
              <a:rPr lang="en-US" altLang="zh-CN" dirty="0"/>
              <a:t> </a:t>
            </a:r>
            <a:r>
              <a:rPr lang="zh-CN" altLang="en-US" dirty="0"/>
              <a:t>建模大佬们秀作品的地方，有些可下载，注意别用高模</a:t>
            </a:r>
            <a:endParaRPr lang="en-US" altLang="zh-CN" dirty="0"/>
          </a:p>
          <a:p>
            <a:pPr lvl="1"/>
            <a:r>
              <a:rPr lang="en-US" altLang="zh-CN" dirty="0">
                <a:hlinkClick r:id="rId5"/>
              </a:rPr>
              <a:t>https://hub.vroid.com/</a:t>
            </a:r>
            <a:r>
              <a:rPr lang="en-US" altLang="zh-CN" dirty="0"/>
              <a:t> </a:t>
            </a:r>
            <a:r>
              <a:rPr lang="zh-CN" altLang="en-US"/>
              <a:t>日系角色</a:t>
            </a:r>
            <a:endParaRPr lang="en-US" altLang="zh-CN"/>
          </a:p>
          <a:p>
            <a:pPr lvl="1"/>
            <a:r>
              <a:rPr lang="en-US" altLang="zh-CN" dirty="0">
                <a:hlinkClick r:id="rId6"/>
              </a:rPr>
              <a:t>https://www.models-resource.com/</a:t>
            </a:r>
            <a:r>
              <a:rPr lang="en-US" altLang="zh-CN" dirty="0"/>
              <a:t> </a:t>
            </a:r>
            <a:r>
              <a:rPr lang="zh-CN" altLang="en-US" dirty="0"/>
              <a:t>游戏里提取的模型，版权不良</a:t>
            </a:r>
            <a:endParaRPr lang="en-US" altLang="zh-CN" dirty="0"/>
          </a:p>
          <a:p>
            <a:pPr lvl="1"/>
            <a:r>
              <a:rPr lang="en-US" altLang="zh-CN" dirty="0">
                <a:hlinkClick r:id="rId7"/>
              </a:rPr>
              <a:t>https://www.mixamo.com/</a:t>
            </a:r>
            <a:r>
              <a:rPr lang="en-US" altLang="zh-CN" dirty="0"/>
              <a:t> </a:t>
            </a:r>
            <a:r>
              <a:rPr lang="zh-CN" altLang="en-US" dirty="0"/>
              <a:t>自动帮你的模型绑骨，有海量骨骼动画</a:t>
            </a:r>
            <a:endParaRPr lang="en-US" altLang="zh-CN" dirty="0"/>
          </a:p>
          <a:p>
            <a:pPr lvl="1"/>
            <a:r>
              <a:rPr lang="en-US" altLang="zh-CN" dirty="0">
                <a:hlinkClick r:id="rId8"/>
              </a:rPr>
              <a:t>https://www.textures.com/</a:t>
            </a:r>
            <a:r>
              <a:rPr lang="en-US" altLang="zh-CN" dirty="0"/>
              <a:t> </a:t>
            </a:r>
            <a:r>
              <a:rPr lang="zh-CN" altLang="en-US" dirty="0"/>
              <a:t>每天可免费下十五张贴图，非商用</a:t>
            </a:r>
            <a:endParaRPr lang="en-US" altLang="zh-CN" dirty="0"/>
          </a:p>
          <a:p>
            <a:r>
              <a:rPr lang="zh-CN" altLang="en-US" dirty="0"/>
              <a:t>射击游戏关卡设计入门</a:t>
            </a:r>
            <a:endParaRPr lang="en-US" altLang="zh-CN" dirty="0"/>
          </a:p>
          <a:p>
            <a:pPr lvl="1"/>
            <a:r>
              <a:rPr lang="en-US" altLang="zh-CN" dirty="0">
                <a:hlinkClick r:id="rId9"/>
              </a:rPr>
              <a:t>http://bobbyross.com/library/mpleveldesign</a:t>
            </a:r>
            <a:endParaRPr lang="en-US" altLang="zh-CN" dirty="0"/>
          </a:p>
          <a:p>
            <a:r>
              <a:rPr lang="zh-CN" altLang="en-US" dirty="0"/>
              <a:t>布朗大学的从零开始写一个</a:t>
            </a:r>
            <a:r>
              <a:rPr lang="en-US" altLang="zh-CN" dirty="0"/>
              <a:t>3D</a:t>
            </a:r>
            <a:r>
              <a:rPr lang="zh-CN" altLang="en-US" dirty="0"/>
              <a:t>游戏引擎讲义</a:t>
            </a:r>
            <a:endParaRPr lang="en-US" altLang="zh-CN" dirty="0"/>
          </a:p>
          <a:p>
            <a:pPr lvl="1"/>
            <a:r>
              <a:rPr lang="en-US" altLang="zh-CN" dirty="0">
                <a:hlinkClick r:id="rId10"/>
              </a:rPr>
              <a:t>http://cs.brown.edu/courses/cs195u/lectures.shtml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2754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E320C-C424-45B8-A145-770996A5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Javascript</a:t>
            </a:r>
            <a:r>
              <a:rPr lang="zh-CN" altLang="en-US" dirty="0"/>
              <a:t>语法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C730B9-B88E-42FE-8BB2-DB2C45709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538" y="1741026"/>
            <a:ext cx="5001618" cy="45976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dirty="0"/>
              <a:t>let a=1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局部变量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let b=a+1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if(b==2){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条件判断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注意有两个等号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console.log("b==2! ")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let c={}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对象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/>
              <a:t>c.name="c"</a:t>
            </a:r>
          </a:p>
          <a:p>
            <a:pPr marL="0" indent="0">
              <a:buNone/>
            </a:pPr>
            <a:r>
              <a:rPr lang="en-US" altLang="zh-CN" dirty="0"/>
              <a:t>c["name"]</a:t>
            </a:r>
          </a:p>
          <a:p>
            <a:pPr marL="0" indent="0">
              <a:buNone/>
            </a:pPr>
            <a:r>
              <a:rPr lang="en-US" altLang="zh-CN" dirty="0"/>
              <a:t>c.c1={name:"c1",age:12}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55332A-CD33-421F-8089-F06FF8561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7976" y="1759669"/>
            <a:ext cx="433919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dirty="0"/>
              <a:t>let d=[]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 //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数组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d.push</a:t>
            </a:r>
            <a:r>
              <a:rPr lang="en-US" altLang="zh-CN" dirty="0"/>
              <a:t>(1)</a:t>
            </a:r>
          </a:p>
          <a:p>
            <a:pPr marL="0" indent="0">
              <a:buNone/>
            </a:pPr>
            <a:r>
              <a:rPr lang="en-US" altLang="zh-CN" dirty="0" err="1"/>
              <a:t>d.push</a:t>
            </a:r>
            <a:r>
              <a:rPr lang="en-US" altLang="zh-CN" dirty="0"/>
              <a:t>(c) 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循环的两种写法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for(let </a:t>
            </a:r>
            <a:r>
              <a:rPr lang="en-US" altLang="zh-CN" dirty="0" err="1"/>
              <a:t>i</a:t>
            </a:r>
            <a:r>
              <a:rPr lang="en-US" altLang="zh-CN" dirty="0"/>
              <a:t>=0;i&lt;</a:t>
            </a:r>
            <a:r>
              <a:rPr lang="en-US" altLang="zh-CN" dirty="0" err="1"/>
              <a:t>d.length</a:t>
            </a:r>
            <a:r>
              <a:rPr lang="en-US" altLang="zh-CN" dirty="0"/>
              <a:t>;++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</a:p>
          <a:p>
            <a:pPr marL="457200" lvl="1" indent="0">
              <a:buNone/>
            </a:pPr>
            <a:r>
              <a:rPr lang="en-US" altLang="zh-CN" dirty="0"/>
              <a:t>console.log(d[</a:t>
            </a:r>
            <a:r>
              <a:rPr lang="en-US" altLang="zh-CN" dirty="0" err="1"/>
              <a:t>i</a:t>
            </a:r>
            <a:r>
              <a:rPr lang="en-US" altLang="zh-CN" dirty="0"/>
              <a:t>])</a:t>
            </a:r>
          </a:p>
          <a:p>
            <a:pPr marL="0" indent="0">
              <a:buNone/>
            </a:pPr>
            <a:r>
              <a:rPr lang="en-US" altLang="zh-CN" dirty="0"/>
              <a:t>for(let j of d)</a:t>
            </a:r>
          </a:p>
          <a:p>
            <a:pPr marL="457200" lvl="1" indent="0">
              <a:buNone/>
            </a:pPr>
            <a:r>
              <a:rPr lang="en-US" altLang="zh-CN" dirty="0"/>
              <a:t>console.log(j)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let e=new Map()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查字典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e.set</a:t>
            </a:r>
            <a:r>
              <a:rPr lang="en-US" altLang="zh-CN" dirty="0"/>
              <a:t>("apple",1)</a:t>
            </a:r>
          </a:p>
          <a:p>
            <a:pPr marL="0" indent="0">
              <a:buNone/>
            </a:pPr>
            <a:r>
              <a:rPr lang="en-US" altLang="zh-CN" dirty="0" err="1"/>
              <a:t>e.get</a:t>
            </a:r>
            <a:r>
              <a:rPr lang="en-US" altLang="zh-CN" dirty="0"/>
              <a:t>("apple")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9E57C9-8D05-47AA-945E-5BFBD24743A3}"/>
              </a:ext>
            </a:extLst>
          </p:cNvPr>
          <p:cNvSpPr txBox="1"/>
          <p:nvPr/>
        </p:nvSpPr>
        <p:spPr>
          <a:xfrm rot="21191098">
            <a:off x="6799115" y="618107"/>
            <a:ext cx="3136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在控制台里试试！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5F6320BA-BF20-46A6-860C-D527BA9B5112}"/>
              </a:ext>
            </a:extLst>
          </p:cNvPr>
          <p:cNvSpPr txBox="1">
            <a:spLocks/>
          </p:cNvSpPr>
          <p:nvPr/>
        </p:nvSpPr>
        <p:spPr>
          <a:xfrm>
            <a:off x="8229600" y="1584102"/>
            <a:ext cx="33060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function f(a){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函数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zh-CN" altLang="en-US" sz="2000" dirty="0"/>
              <a:t> </a:t>
            </a:r>
            <a:r>
              <a:rPr lang="en-US" altLang="zh-CN" sz="2000" dirty="0"/>
              <a:t>console.log(a)</a:t>
            </a:r>
          </a:p>
          <a:p>
            <a:pPr marL="0" indent="0">
              <a:buNone/>
            </a:pPr>
            <a:r>
              <a:rPr lang="en-US" altLang="zh-CN" sz="2400" dirty="0"/>
              <a:t>}</a:t>
            </a:r>
          </a:p>
          <a:p>
            <a:pPr marL="0" indent="0">
              <a:buNone/>
            </a:pPr>
            <a:r>
              <a:rPr lang="en-US" altLang="zh-CN" sz="2400" dirty="0"/>
              <a:t>f(a)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函数的另外一种写法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let</a:t>
            </a:r>
            <a:r>
              <a:rPr lang="zh-CN" altLang="en-US" sz="2400" dirty="0"/>
              <a:t> </a:t>
            </a:r>
            <a:r>
              <a:rPr lang="en-US" altLang="zh-CN" sz="2400" dirty="0"/>
              <a:t>g=x=&gt;2*x</a:t>
            </a:r>
          </a:p>
          <a:p>
            <a:pPr marL="0" indent="0">
              <a:buNone/>
            </a:pPr>
            <a:r>
              <a:rPr lang="en-US" altLang="zh-CN" sz="2400" dirty="0"/>
              <a:t>g(2)</a:t>
            </a:r>
          </a:p>
        </p:txBody>
      </p:sp>
    </p:spTree>
    <p:extLst>
      <p:ext uri="{BB962C8B-B14F-4D97-AF65-F5344CB8AC3E}">
        <p14:creationId xmlns:p14="http://schemas.microsoft.com/office/powerpoint/2010/main" val="3979705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50D0E-6FE0-463C-8C44-0F7561195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Three.js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C4BE7F6-C163-4816-B26B-A5D47B576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6985" cy="4351338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下载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https://github.com/mrdoob/three.js/blob/dev/build/three.min.js</a:t>
            </a:r>
            <a:endParaRPr lang="en-US" altLang="zh-CN" dirty="0"/>
          </a:p>
          <a:p>
            <a:pPr lvl="1"/>
            <a:r>
              <a:rPr lang="zh-CN" altLang="en-US" dirty="0"/>
              <a:t>和网页放在同一个文件夹里面</a:t>
            </a:r>
            <a:endParaRPr lang="en-US" altLang="zh-CN" dirty="0"/>
          </a:p>
          <a:p>
            <a:r>
              <a:rPr lang="zh-CN" altLang="en-US" dirty="0"/>
              <a:t>很多辅助的脚本在这里</a:t>
            </a:r>
            <a:endParaRPr lang="en-US" altLang="zh-CN" dirty="0"/>
          </a:p>
          <a:p>
            <a:pPr lvl="1"/>
            <a:r>
              <a:rPr lang="en-US" altLang="zh-CN" dirty="0">
                <a:hlinkClick r:id="rId3"/>
              </a:rPr>
              <a:t>https://github.com/mrdoob/three.js/tree/dev/examples/js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自己要学会查</a:t>
            </a:r>
            <a:r>
              <a:rPr lang="en-US" altLang="zh-CN" dirty="0">
                <a:solidFill>
                  <a:srgbClr val="FF0000"/>
                </a:solidFill>
              </a:rPr>
              <a:t>API </a:t>
            </a:r>
          </a:p>
          <a:p>
            <a:pPr lvl="1"/>
            <a:r>
              <a:rPr lang="en-US" altLang="zh-CN" dirty="0">
                <a:hlinkClick r:id="rId4"/>
              </a:rPr>
              <a:t>https://threejs.org/docs/index.html</a:t>
            </a:r>
            <a:endParaRPr lang="en-US" altLang="zh-CN" dirty="0"/>
          </a:p>
          <a:p>
            <a:r>
              <a:rPr lang="zh-CN" altLang="en-US" dirty="0"/>
              <a:t>例程</a:t>
            </a:r>
            <a:endParaRPr lang="en-US" altLang="zh-CN" dirty="0"/>
          </a:p>
          <a:p>
            <a:pPr lvl="1"/>
            <a:r>
              <a:rPr lang="zh-CN" altLang="en-US" dirty="0"/>
              <a:t> </a:t>
            </a:r>
            <a:r>
              <a:rPr lang="en-US" altLang="zh-CN" dirty="0">
                <a:hlinkClick r:id="rId5"/>
              </a:rPr>
              <a:t>https://threejs.org/examples/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A6932E-91E0-414D-A18E-EB8CFA36F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892" y="196468"/>
            <a:ext cx="6086387" cy="643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60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47C0FB-947E-49D5-B637-ECDA7BE9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基本设置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8EC956-995C-42BF-8EEF-EB546778E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101" y="1800750"/>
            <a:ext cx="8367508" cy="3057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const </a:t>
            </a:r>
            <a:r>
              <a:rPr lang="en-US" altLang="zh-CN" dirty="0">
                <a:solidFill>
                  <a:srgbClr val="FF0000"/>
                </a:solidFill>
              </a:rPr>
              <a:t>scene</a:t>
            </a:r>
            <a:r>
              <a:rPr lang="en-US" altLang="zh-CN" dirty="0"/>
              <a:t>=new </a:t>
            </a:r>
            <a:r>
              <a:rPr lang="en-US" altLang="zh-CN" dirty="0" err="1"/>
              <a:t>THREE.Scene</a:t>
            </a:r>
            <a:r>
              <a:rPr lang="en-US" altLang="zh-CN" dirty="0"/>
              <a:t>()</a:t>
            </a:r>
          </a:p>
          <a:p>
            <a:pPr marL="0" indent="0">
              <a:buNone/>
            </a:pPr>
            <a:r>
              <a:rPr lang="en-US" altLang="zh-CN" dirty="0"/>
              <a:t>const </a:t>
            </a:r>
            <a:r>
              <a:rPr lang="en-US" altLang="zh-CN" dirty="0">
                <a:solidFill>
                  <a:srgbClr val="7030A0"/>
                </a:solidFill>
              </a:rPr>
              <a:t>renderer</a:t>
            </a:r>
            <a:r>
              <a:rPr lang="en-US" altLang="zh-CN" dirty="0"/>
              <a:t>=new </a:t>
            </a:r>
            <a:r>
              <a:rPr lang="en-US" altLang="zh-CN" dirty="0" err="1"/>
              <a:t>THREE.WebGLRenderer</a:t>
            </a:r>
            <a:r>
              <a:rPr lang="en-US" altLang="zh-CN" dirty="0"/>
              <a:t>()</a:t>
            </a:r>
          </a:p>
          <a:p>
            <a:pPr marL="0" indent="0">
              <a:buNone/>
            </a:pPr>
            <a:r>
              <a:rPr lang="en-US" altLang="zh-CN" dirty="0"/>
              <a:t>const </a:t>
            </a:r>
            <a:r>
              <a:rPr lang="en-US" altLang="zh-CN" dirty="0">
                <a:solidFill>
                  <a:schemeClr val="accent2"/>
                </a:solidFill>
              </a:rPr>
              <a:t>camera</a:t>
            </a:r>
            <a:r>
              <a:rPr lang="en-US" altLang="zh-CN" dirty="0"/>
              <a:t>=new </a:t>
            </a:r>
            <a:r>
              <a:rPr lang="en-US" altLang="zh-CN" dirty="0" err="1"/>
              <a:t>THREE.PerspectiveCamera</a:t>
            </a:r>
            <a:r>
              <a:rPr lang="en-US" altLang="zh-CN" dirty="0"/>
              <a:t>()</a:t>
            </a:r>
          </a:p>
          <a:p>
            <a:pPr marL="0" indent="0">
              <a:buNone/>
            </a:pPr>
            <a:r>
              <a:rPr lang="en-US" altLang="zh-CN" dirty="0" err="1"/>
              <a:t>document.body.appendChild</a:t>
            </a:r>
            <a:r>
              <a:rPr lang="en-US" altLang="zh-CN" dirty="0"/>
              <a:t>(</a:t>
            </a:r>
            <a:r>
              <a:rPr lang="en-US" altLang="zh-CN" dirty="0" err="1">
                <a:solidFill>
                  <a:srgbClr val="7030A0"/>
                </a:solidFill>
              </a:rPr>
              <a:t>renderer</a:t>
            </a:r>
            <a:r>
              <a:rPr lang="en-US" altLang="zh-CN" dirty="0" err="1"/>
              <a:t>.domElement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FF0000"/>
                </a:solidFill>
              </a:rPr>
              <a:t>scene</a:t>
            </a:r>
            <a:r>
              <a:rPr lang="en-US" altLang="zh-CN" dirty="0" err="1"/>
              <a:t>.background</a:t>
            </a:r>
            <a:r>
              <a:rPr lang="en-US" altLang="zh-CN" dirty="0"/>
              <a:t>=new </a:t>
            </a:r>
            <a:r>
              <a:rPr lang="en-US" altLang="zh-CN" dirty="0" err="1"/>
              <a:t>THREE.Color</a:t>
            </a:r>
            <a:r>
              <a:rPr lang="en-US" altLang="zh-CN" dirty="0"/>
              <a:t>(0x443355)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7030A0"/>
                </a:solidFill>
              </a:rPr>
              <a:t>renderer</a:t>
            </a:r>
            <a:r>
              <a:rPr lang="en-US" altLang="zh-CN" dirty="0" err="1"/>
              <a:t>.render</a:t>
            </a:r>
            <a:r>
              <a:rPr lang="en-US" altLang="zh-CN" dirty="0"/>
              <a:t>(</a:t>
            </a:r>
            <a:r>
              <a:rPr lang="en-US" altLang="zh-CN" dirty="0" err="1">
                <a:solidFill>
                  <a:srgbClr val="FF0000"/>
                </a:solidFill>
              </a:rPr>
              <a:t>scene</a:t>
            </a:r>
            <a:r>
              <a:rPr lang="en-US" altLang="zh-CN" dirty="0" err="1"/>
              <a:t>,</a:t>
            </a:r>
            <a:r>
              <a:rPr lang="en-US" altLang="zh-CN" dirty="0" err="1">
                <a:solidFill>
                  <a:schemeClr val="accent2"/>
                </a:solidFill>
              </a:rPr>
              <a:t>camera</a:t>
            </a:r>
            <a:r>
              <a:rPr lang="en-US" altLang="zh-CN" dirty="0"/>
              <a:t>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118142-C317-496D-A63B-8822AF906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598" y="4458701"/>
            <a:ext cx="4106382" cy="225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95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01BF5B-7E8A-4B84-9618-3763E8962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坐标轴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B53E5E-57AD-43FE-AB00-4B48E071E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382886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const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camera</a:t>
            </a:r>
            <a:r>
              <a:rPr lang="en-US" altLang="zh-CN" dirty="0"/>
              <a:t>=</a:t>
            </a:r>
          </a:p>
          <a:p>
            <a:pPr marL="457200" lvl="1" indent="0">
              <a:buNone/>
            </a:pPr>
            <a:r>
              <a:rPr lang="en-US" altLang="zh-CN" dirty="0"/>
              <a:t>new </a:t>
            </a:r>
            <a:r>
              <a:rPr lang="en-US" altLang="zh-CN" dirty="0" err="1">
                <a:solidFill>
                  <a:schemeClr val="tx2">
                    <a:lumMod val="75000"/>
                  </a:schemeClr>
                </a:solidFill>
              </a:rPr>
              <a:t>THREE.PerspectiveCamera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altLang="zh-CN" dirty="0"/>
              <a:t>45,2,0.1,10000)</a:t>
            </a:r>
          </a:p>
          <a:p>
            <a:pPr marL="457200" lvl="1" indent="0">
              <a:buNone/>
            </a:pPr>
            <a:r>
              <a:rPr lang="en-US" altLang="zh-CN" dirty="0"/>
              <a:t>//</a:t>
            </a:r>
            <a:r>
              <a:rPr lang="zh-CN" altLang="en-US" dirty="0"/>
              <a:t>摄像机默认朝向</a:t>
            </a:r>
            <a:r>
              <a:rPr lang="en-US" altLang="zh-CN" dirty="0"/>
              <a:t>-Z</a:t>
            </a:r>
            <a:r>
              <a:rPr lang="zh-CN" altLang="en-US" dirty="0"/>
              <a:t>方向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camera</a:t>
            </a:r>
            <a:r>
              <a:rPr lang="en-US" altLang="zh-CN" dirty="0" err="1"/>
              <a:t>.position.set</a:t>
            </a:r>
            <a:r>
              <a:rPr lang="en-US" altLang="zh-CN" dirty="0"/>
              <a:t>(6,9,12)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camera</a:t>
            </a:r>
            <a:r>
              <a:rPr lang="en-US" altLang="zh-CN" dirty="0" err="1"/>
              <a:t>.lookAt</a:t>
            </a:r>
            <a:r>
              <a:rPr lang="en-US" altLang="zh-CN" dirty="0"/>
              <a:t>(0,0,0)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FF0000"/>
                </a:solidFill>
              </a:rPr>
              <a:t>scene</a:t>
            </a:r>
            <a:r>
              <a:rPr lang="en-US" altLang="zh-CN" dirty="0" err="1"/>
              <a:t>.add</a:t>
            </a:r>
            <a:r>
              <a:rPr lang="en-US" altLang="zh-CN" dirty="0"/>
              <a:t>(new </a:t>
            </a:r>
            <a:r>
              <a:rPr lang="en-US" altLang="zh-CN" dirty="0" err="1"/>
              <a:t>THREE.GridHelper</a:t>
            </a:r>
            <a:r>
              <a:rPr lang="en-US" altLang="zh-CN" dirty="0"/>
              <a:t>(10,10))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FF0000"/>
                </a:solidFill>
              </a:rPr>
              <a:t>scene</a:t>
            </a:r>
            <a:r>
              <a:rPr lang="en-US" altLang="zh-CN" dirty="0" err="1"/>
              <a:t>.add</a:t>
            </a:r>
            <a:r>
              <a:rPr lang="en-US" altLang="zh-CN" dirty="0"/>
              <a:t>(new </a:t>
            </a:r>
            <a:r>
              <a:rPr lang="en-US" altLang="zh-CN" dirty="0" err="1"/>
              <a:t>THREE.AxesHelper</a:t>
            </a:r>
            <a:r>
              <a:rPr lang="en-US" altLang="zh-CN" dirty="0"/>
              <a:t>(5))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4B133C-18F7-4D17-BDF3-97B20EEC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231" y="110337"/>
            <a:ext cx="3366783" cy="238042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40E908-69F4-4D8A-BCD5-7C77248934CB}"/>
              </a:ext>
            </a:extLst>
          </p:cNvPr>
          <p:cNvSpPr txBox="1"/>
          <p:nvPr/>
        </p:nvSpPr>
        <p:spPr>
          <a:xfrm>
            <a:off x="11194388" y="1397011"/>
            <a:ext cx="409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D4A13F-8218-4582-B94E-F161B312AAD3}"/>
              </a:ext>
            </a:extLst>
          </p:cNvPr>
          <p:cNvSpPr txBox="1"/>
          <p:nvPr/>
        </p:nvSpPr>
        <p:spPr>
          <a:xfrm>
            <a:off x="10281979" y="221403"/>
            <a:ext cx="409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43E287-5E98-4C9E-BEF5-BA7E0786CC75}"/>
              </a:ext>
            </a:extLst>
          </p:cNvPr>
          <p:cNvSpPr txBox="1"/>
          <p:nvPr/>
        </p:nvSpPr>
        <p:spPr>
          <a:xfrm>
            <a:off x="9419001" y="1649744"/>
            <a:ext cx="409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422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1262</TotalTime>
  <Words>5825</Words>
  <Application>Microsoft Office PowerPoint</Application>
  <PresentationFormat>宽屏</PresentationFormat>
  <Paragraphs>909</Paragraphs>
  <Slides>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Consolas</vt:lpstr>
      <vt:lpstr>Office Theme</vt:lpstr>
      <vt:lpstr>Html5 3D游戏开发</vt:lpstr>
      <vt:lpstr>流程</vt:lpstr>
      <vt:lpstr>Part I</vt:lpstr>
      <vt:lpstr>Html格式</vt:lpstr>
      <vt:lpstr>控制台</vt:lpstr>
      <vt:lpstr>Javascript语法</vt:lpstr>
      <vt:lpstr>Three.js</vt:lpstr>
      <vt:lpstr>基本设置</vt:lpstr>
      <vt:lpstr>坐标轴</vt:lpstr>
      <vt:lpstr>光照，材质，几何</vt:lpstr>
      <vt:lpstr>几何体</vt:lpstr>
      <vt:lpstr>材质</vt:lpstr>
      <vt:lpstr>更好的光照</vt:lpstr>
      <vt:lpstr>回调</vt:lpstr>
      <vt:lpstr>自动全屏</vt:lpstr>
      <vt:lpstr>动画</vt:lpstr>
      <vt:lpstr>网页服务器的配置</vt:lpstr>
      <vt:lpstr>贴图</vt:lpstr>
      <vt:lpstr>加载模型</vt:lpstr>
      <vt:lpstr>几个有用的小东西</vt:lpstr>
      <vt:lpstr>Part II</vt:lpstr>
      <vt:lpstr>类</vt:lpstr>
      <vt:lpstr>继承</vt:lpstr>
      <vt:lpstr>容器</vt:lpstr>
      <vt:lpstr>碰撞检定</vt:lpstr>
      <vt:lpstr>参考系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可以做的东西</vt:lpstr>
      <vt:lpstr>动手时间！</vt:lpstr>
      <vt:lpstr>引用的问题</vt:lpstr>
      <vt:lpstr>闭包与匿名函数</vt:lpstr>
      <vt:lpstr>建模</vt:lpstr>
      <vt:lpstr>What one can do with plain polygons</vt:lpstr>
      <vt:lpstr>PowerPoint 演示文稿</vt:lpstr>
      <vt:lpstr>Part III</vt:lpstr>
      <vt:lpstr>Scenegraph</vt:lpstr>
      <vt:lpstr>物理</vt:lpstr>
      <vt:lpstr>角色控制器</vt:lpstr>
      <vt:lpstr>骨骼动画</vt:lpstr>
      <vt:lpstr>网络：方案</vt:lpstr>
      <vt:lpstr>网络：预测与平滑</vt:lpstr>
      <vt:lpstr>网络：实现</vt:lpstr>
      <vt:lpstr>地图编辑器</vt:lpstr>
      <vt:lpstr>性能优化</vt:lpstr>
      <vt:lpstr>Object-Component vs Entity-Component-System</vt:lpstr>
      <vt:lpstr>AI</vt:lpstr>
      <vt:lpstr>寻路</vt:lpstr>
      <vt:lpstr>状态机与行为树</vt:lpstr>
      <vt:lpstr>Shader</vt:lpstr>
      <vt:lpstr>Shader</vt:lpstr>
      <vt:lpstr>GI</vt:lpstr>
      <vt:lpstr>一些资源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 3D游戏开发</dc:title>
  <dc:creator>方丈 方丈</dc:creator>
  <cp:lastModifiedBy>方丈 方丈</cp:lastModifiedBy>
  <cp:revision>490</cp:revision>
  <dcterms:created xsi:type="dcterms:W3CDTF">2019-05-21T22:00:53Z</dcterms:created>
  <dcterms:modified xsi:type="dcterms:W3CDTF">2019-05-25T10:16:49Z</dcterms:modified>
</cp:coreProperties>
</file>